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827" r:id="rId1"/>
  </p:sldMasterIdLst>
  <p:notesMasterIdLst>
    <p:notesMasterId r:id="rId136"/>
  </p:notesMasterIdLst>
  <p:sldIdLst>
    <p:sldId id="306" r:id="rId2"/>
    <p:sldId id="308" r:id="rId3"/>
    <p:sldId id="310" r:id="rId4"/>
    <p:sldId id="311" r:id="rId5"/>
    <p:sldId id="312" r:id="rId6"/>
    <p:sldId id="313" r:id="rId7"/>
    <p:sldId id="314" r:id="rId8"/>
    <p:sldId id="315" r:id="rId9"/>
    <p:sldId id="316" r:id="rId10"/>
    <p:sldId id="317" r:id="rId11"/>
    <p:sldId id="318" r:id="rId12"/>
    <p:sldId id="319" r:id="rId13"/>
    <p:sldId id="320" r:id="rId14"/>
    <p:sldId id="321" r:id="rId15"/>
    <p:sldId id="322" r:id="rId16"/>
    <p:sldId id="323" r:id="rId17"/>
    <p:sldId id="324" r:id="rId18"/>
    <p:sldId id="325" r:id="rId19"/>
    <p:sldId id="326" r:id="rId20"/>
    <p:sldId id="327" r:id="rId21"/>
    <p:sldId id="328" r:id="rId22"/>
    <p:sldId id="446" r:id="rId23"/>
    <p:sldId id="330" r:id="rId24"/>
    <p:sldId id="331" r:id="rId25"/>
    <p:sldId id="332" r:id="rId26"/>
    <p:sldId id="333" r:id="rId27"/>
    <p:sldId id="334" r:id="rId28"/>
    <p:sldId id="335" r:id="rId29"/>
    <p:sldId id="336" r:id="rId30"/>
    <p:sldId id="337" r:id="rId31"/>
    <p:sldId id="338" r:id="rId32"/>
    <p:sldId id="339" r:id="rId33"/>
    <p:sldId id="340" r:id="rId34"/>
    <p:sldId id="341" r:id="rId35"/>
    <p:sldId id="342" r:id="rId36"/>
    <p:sldId id="343" r:id="rId37"/>
    <p:sldId id="344" r:id="rId38"/>
    <p:sldId id="345" r:id="rId39"/>
    <p:sldId id="346" r:id="rId40"/>
    <p:sldId id="347" r:id="rId41"/>
    <p:sldId id="348" r:id="rId42"/>
    <p:sldId id="349" r:id="rId43"/>
    <p:sldId id="350" r:id="rId44"/>
    <p:sldId id="351" r:id="rId45"/>
    <p:sldId id="352" r:id="rId46"/>
    <p:sldId id="353" r:id="rId47"/>
    <p:sldId id="354" r:id="rId48"/>
    <p:sldId id="355" r:id="rId49"/>
    <p:sldId id="356" r:id="rId50"/>
    <p:sldId id="357" r:id="rId51"/>
    <p:sldId id="358" r:id="rId52"/>
    <p:sldId id="359" r:id="rId53"/>
    <p:sldId id="360" r:id="rId54"/>
    <p:sldId id="361" r:id="rId55"/>
    <p:sldId id="362" r:id="rId56"/>
    <p:sldId id="363" r:id="rId57"/>
    <p:sldId id="364" r:id="rId58"/>
    <p:sldId id="365" r:id="rId59"/>
    <p:sldId id="366" r:id="rId60"/>
    <p:sldId id="367" r:id="rId61"/>
    <p:sldId id="368" r:id="rId62"/>
    <p:sldId id="369" r:id="rId63"/>
    <p:sldId id="370" r:id="rId64"/>
    <p:sldId id="371" r:id="rId65"/>
    <p:sldId id="372" r:id="rId66"/>
    <p:sldId id="373" r:id="rId67"/>
    <p:sldId id="374" r:id="rId68"/>
    <p:sldId id="375" r:id="rId69"/>
    <p:sldId id="376" r:id="rId70"/>
    <p:sldId id="377" r:id="rId71"/>
    <p:sldId id="378" r:id="rId72"/>
    <p:sldId id="379" r:id="rId73"/>
    <p:sldId id="380" r:id="rId74"/>
    <p:sldId id="381" r:id="rId75"/>
    <p:sldId id="382" r:id="rId76"/>
    <p:sldId id="383" r:id="rId77"/>
    <p:sldId id="384" r:id="rId78"/>
    <p:sldId id="385" r:id="rId79"/>
    <p:sldId id="386" r:id="rId80"/>
    <p:sldId id="387" r:id="rId81"/>
    <p:sldId id="388" r:id="rId82"/>
    <p:sldId id="389" r:id="rId83"/>
    <p:sldId id="390" r:id="rId84"/>
    <p:sldId id="391" r:id="rId85"/>
    <p:sldId id="392" r:id="rId86"/>
    <p:sldId id="393" r:id="rId87"/>
    <p:sldId id="394" r:id="rId88"/>
    <p:sldId id="447" r:id="rId89"/>
    <p:sldId id="448" r:id="rId90"/>
    <p:sldId id="397" r:id="rId91"/>
    <p:sldId id="398" r:id="rId92"/>
    <p:sldId id="399" r:id="rId93"/>
    <p:sldId id="400" r:id="rId94"/>
    <p:sldId id="449" r:id="rId95"/>
    <p:sldId id="450" r:id="rId96"/>
    <p:sldId id="451" r:id="rId97"/>
    <p:sldId id="452" r:id="rId98"/>
    <p:sldId id="405" r:id="rId99"/>
    <p:sldId id="406" r:id="rId100"/>
    <p:sldId id="411" r:id="rId101"/>
    <p:sldId id="412" r:id="rId102"/>
    <p:sldId id="413" r:id="rId103"/>
    <p:sldId id="414" r:id="rId104"/>
    <p:sldId id="415" r:id="rId105"/>
    <p:sldId id="416" r:id="rId106"/>
    <p:sldId id="417" r:id="rId107"/>
    <p:sldId id="418" r:id="rId108"/>
    <p:sldId id="419" r:id="rId109"/>
    <p:sldId id="420" r:id="rId110"/>
    <p:sldId id="421" r:id="rId111"/>
    <p:sldId id="422" r:id="rId112"/>
    <p:sldId id="423" r:id="rId113"/>
    <p:sldId id="424" r:id="rId114"/>
    <p:sldId id="425" r:id="rId115"/>
    <p:sldId id="426" r:id="rId116"/>
    <p:sldId id="427" r:id="rId117"/>
    <p:sldId id="428" r:id="rId118"/>
    <p:sldId id="429" r:id="rId119"/>
    <p:sldId id="430" r:id="rId120"/>
    <p:sldId id="431" r:id="rId121"/>
    <p:sldId id="432" r:id="rId122"/>
    <p:sldId id="434" r:id="rId123"/>
    <p:sldId id="435" r:id="rId124"/>
    <p:sldId id="453" r:id="rId125"/>
    <p:sldId id="455" r:id="rId126"/>
    <p:sldId id="438" r:id="rId127"/>
    <p:sldId id="439" r:id="rId128"/>
    <p:sldId id="440" r:id="rId129"/>
    <p:sldId id="441" r:id="rId130"/>
    <p:sldId id="442" r:id="rId131"/>
    <p:sldId id="443" r:id="rId132"/>
    <p:sldId id="444" r:id="rId133"/>
    <p:sldId id="445" r:id="rId134"/>
    <p:sldId id="305" r:id="rId135"/>
  </p:sldIdLst>
  <p:sldSz cx="9906000" cy="6858000" type="A4"/>
  <p:notesSz cx="6735763" cy="98694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1200" b="1"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umimoji="1" sz="1200" b="1"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umimoji="1" sz="1200" b="1"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umimoji="1" sz="1200" b="1"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umimoji="1" sz="1200" b="1"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umimoji="1" sz="1200" b="1"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umimoji="1" sz="1200" b="1"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umimoji="1" sz="1200" b="1"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umimoji="1" sz="1200" b="1"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72" userDrawn="1">
          <p15:clr>
            <a:srgbClr val="A4A3A4"/>
          </p15:clr>
        </p15:guide>
        <p15:guide id="2" orient="horz" pos="3408" userDrawn="1">
          <p15:clr>
            <a:srgbClr val="A4A3A4"/>
          </p15:clr>
        </p15:guide>
        <p15:guide id="3" orient="horz" pos="1704" userDrawn="1">
          <p15:clr>
            <a:srgbClr val="A4A3A4"/>
          </p15:clr>
        </p15:guide>
        <p15:guide id="4" orient="horz" pos="3984" userDrawn="1">
          <p15:clr>
            <a:srgbClr val="A4A3A4"/>
          </p15:clr>
        </p15:guide>
        <p15:guide id="5" orient="horz" pos="3192" userDrawn="1">
          <p15:clr>
            <a:srgbClr val="A4A3A4"/>
          </p15:clr>
        </p15:guide>
        <p15:guide id="6" pos="288" userDrawn="1">
          <p15:clr>
            <a:srgbClr val="A4A3A4"/>
          </p15:clr>
        </p15:guide>
        <p15:guide id="7" pos="384" userDrawn="1">
          <p15:clr>
            <a:srgbClr val="A4A3A4"/>
          </p15:clr>
        </p15:guide>
        <p15:guide id="8" pos="3120" userDrawn="1">
          <p15:clr>
            <a:srgbClr val="A4A3A4"/>
          </p15:clr>
        </p15:guide>
        <p15:guide id="9" pos="5304" userDrawn="1">
          <p15:clr>
            <a:srgbClr val="A4A3A4"/>
          </p15:clr>
        </p15:guide>
        <p15:guide id="10" pos="6144" userDrawn="1">
          <p15:clr>
            <a:srgbClr val="A4A3A4"/>
          </p15:clr>
        </p15:guide>
        <p15:guide id="11" pos="144" userDrawn="1">
          <p15:clr>
            <a:srgbClr val="A4A3A4"/>
          </p15:clr>
        </p15:guide>
        <p15:guide id="12" pos="3024" userDrawn="1">
          <p15:clr>
            <a:srgbClr val="A4A3A4"/>
          </p15:clr>
        </p15:guide>
        <p15:guide id="13" pos="32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>
          <p15:clr>
            <a:srgbClr val="A4A3A4"/>
          </p15:clr>
        </p15:guide>
        <p15:guide id="2" pos="212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9DCE"/>
    <a:srgbClr val="EAEAEA"/>
    <a:srgbClr val="A5A5A5"/>
    <a:srgbClr val="336699"/>
    <a:srgbClr val="FF0000"/>
    <a:srgbClr val="FFC000"/>
    <a:srgbClr val="003366"/>
    <a:srgbClr val="C9C9C9"/>
    <a:srgbClr val="797979"/>
    <a:srgbClr val="C8C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24" autoAdjust="0"/>
    <p:restoredTop sz="92636" autoAdjust="0"/>
  </p:normalViewPr>
  <p:slideViewPr>
    <p:cSldViewPr snapToGrid="0">
      <p:cViewPr varScale="1">
        <p:scale>
          <a:sx n="45" d="100"/>
          <a:sy n="45" d="100"/>
        </p:scale>
        <p:origin x="-5" y="230"/>
      </p:cViewPr>
      <p:guideLst>
        <p:guide orient="horz" pos="2472"/>
        <p:guide orient="horz" pos="3408"/>
        <p:guide orient="horz" pos="1704"/>
        <p:guide orient="horz" pos="3984"/>
        <p:guide orient="horz" pos="3192"/>
        <p:guide pos="288"/>
        <p:guide pos="384"/>
        <p:guide pos="3120"/>
        <p:guide pos="5304"/>
        <p:guide pos="6144"/>
        <p:guide pos="144"/>
        <p:guide pos="3024"/>
        <p:guide pos="3240"/>
      </p:guideLst>
    </p:cSldViewPr>
  </p:slideViewPr>
  <p:outlineViewPr>
    <p:cViewPr>
      <p:scale>
        <a:sx n="33" d="100"/>
        <a:sy n="33" d="100"/>
      </p:scale>
      <p:origin x="0" y="17604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  <p:sld r:id="rId39" collapse="1"/>
      <p:sld r:id="rId40" collapse="1"/>
      <p:sld r:id="rId41" collapse="1"/>
      <p:sld r:id="rId42" collapse="1"/>
      <p:sld r:id="rId43" collapse="1"/>
      <p:sld r:id="rId44" collapse="1"/>
      <p:sld r:id="rId45" collapse="1"/>
      <p:sld r:id="rId46" collapse="1"/>
      <p:sld r:id="rId47" collapse="1"/>
      <p:sld r:id="rId48" collapse="1"/>
      <p:sld r:id="rId49" collapse="1"/>
      <p:sld r:id="rId50" collapse="1"/>
      <p:sld r:id="rId51" collapse="1"/>
      <p:sld r:id="rId52" collapse="1"/>
      <p:sld r:id="rId53" collapse="1"/>
      <p:sld r:id="rId54" collapse="1"/>
      <p:sld r:id="rId55" collapse="1"/>
      <p:sld r:id="rId56" collapse="1"/>
      <p:sld r:id="rId57" collapse="1"/>
      <p:sld r:id="rId58" collapse="1"/>
      <p:sld r:id="rId59" collapse="1"/>
      <p:sld r:id="rId60" collapse="1"/>
      <p:sld r:id="rId61" collapse="1"/>
      <p:sld r:id="rId62" collapse="1"/>
      <p:sld r:id="rId63" collapse="1"/>
      <p:sld r:id="rId64" collapse="1"/>
      <p:sld r:id="rId65" collapse="1"/>
      <p:sld r:id="rId66" collapse="1"/>
      <p:sld r:id="rId67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-2124" y="-96"/>
      </p:cViewPr>
      <p:guideLst>
        <p:guide orient="horz" pos="3108"/>
        <p:guide pos="212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theme" Target="theme/theme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/Relationships>
</file>

<file path=ppt/_rels/viewProps.xml.rels><?xml version="1.0" encoding="UTF-8" standalone="yes"?>
<Relationships xmlns="http://schemas.openxmlformats.org/package/2006/relationships"><Relationship Id="rId26" Type="http://schemas.openxmlformats.org/officeDocument/2006/relationships/slide" Target="slides/slide45.xml"/><Relationship Id="rId21" Type="http://schemas.openxmlformats.org/officeDocument/2006/relationships/slide" Target="slides/slide40.xml"/><Relationship Id="rId34" Type="http://schemas.openxmlformats.org/officeDocument/2006/relationships/slide" Target="slides/slide53.xml"/><Relationship Id="rId42" Type="http://schemas.openxmlformats.org/officeDocument/2006/relationships/slide" Target="slides/slide61.xml"/><Relationship Id="rId47" Type="http://schemas.openxmlformats.org/officeDocument/2006/relationships/slide" Target="slides/slide66.xml"/><Relationship Id="rId50" Type="http://schemas.openxmlformats.org/officeDocument/2006/relationships/slide" Target="slides/slide69.xml"/><Relationship Id="rId55" Type="http://schemas.openxmlformats.org/officeDocument/2006/relationships/slide" Target="slides/slide74.xml"/><Relationship Id="rId63" Type="http://schemas.openxmlformats.org/officeDocument/2006/relationships/slide" Target="slides/slide86.xml"/><Relationship Id="rId7" Type="http://schemas.openxmlformats.org/officeDocument/2006/relationships/slide" Target="slides/slide26.xml"/><Relationship Id="rId2" Type="http://schemas.openxmlformats.org/officeDocument/2006/relationships/slide" Target="slides/slide5.xml"/><Relationship Id="rId16" Type="http://schemas.openxmlformats.org/officeDocument/2006/relationships/slide" Target="slides/slide35.xml"/><Relationship Id="rId29" Type="http://schemas.openxmlformats.org/officeDocument/2006/relationships/slide" Target="slides/slide48.xml"/><Relationship Id="rId11" Type="http://schemas.openxmlformats.org/officeDocument/2006/relationships/slide" Target="slides/slide30.xml"/><Relationship Id="rId24" Type="http://schemas.openxmlformats.org/officeDocument/2006/relationships/slide" Target="slides/slide43.xml"/><Relationship Id="rId32" Type="http://schemas.openxmlformats.org/officeDocument/2006/relationships/slide" Target="slides/slide51.xml"/><Relationship Id="rId37" Type="http://schemas.openxmlformats.org/officeDocument/2006/relationships/slide" Target="slides/slide56.xml"/><Relationship Id="rId40" Type="http://schemas.openxmlformats.org/officeDocument/2006/relationships/slide" Target="slides/slide59.xml"/><Relationship Id="rId45" Type="http://schemas.openxmlformats.org/officeDocument/2006/relationships/slide" Target="slides/slide64.xml"/><Relationship Id="rId53" Type="http://schemas.openxmlformats.org/officeDocument/2006/relationships/slide" Target="slides/slide72.xml"/><Relationship Id="rId58" Type="http://schemas.openxmlformats.org/officeDocument/2006/relationships/slide" Target="slides/slide81.xml"/><Relationship Id="rId66" Type="http://schemas.openxmlformats.org/officeDocument/2006/relationships/slide" Target="slides/slide126.xml"/><Relationship Id="rId5" Type="http://schemas.openxmlformats.org/officeDocument/2006/relationships/slide" Target="slides/slide24.xml"/><Relationship Id="rId61" Type="http://schemas.openxmlformats.org/officeDocument/2006/relationships/slide" Target="slides/slide84.xml"/><Relationship Id="rId19" Type="http://schemas.openxmlformats.org/officeDocument/2006/relationships/slide" Target="slides/slide38.xml"/><Relationship Id="rId14" Type="http://schemas.openxmlformats.org/officeDocument/2006/relationships/slide" Target="slides/slide33.xml"/><Relationship Id="rId22" Type="http://schemas.openxmlformats.org/officeDocument/2006/relationships/slide" Target="slides/slide41.xml"/><Relationship Id="rId27" Type="http://schemas.openxmlformats.org/officeDocument/2006/relationships/slide" Target="slides/slide46.xml"/><Relationship Id="rId30" Type="http://schemas.openxmlformats.org/officeDocument/2006/relationships/slide" Target="slides/slide49.xml"/><Relationship Id="rId35" Type="http://schemas.openxmlformats.org/officeDocument/2006/relationships/slide" Target="slides/slide54.xml"/><Relationship Id="rId43" Type="http://schemas.openxmlformats.org/officeDocument/2006/relationships/slide" Target="slides/slide62.xml"/><Relationship Id="rId48" Type="http://schemas.openxmlformats.org/officeDocument/2006/relationships/slide" Target="slides/slide67.xml"/><Relationship Id="rId56" Type="http://schemas.openxmlformats.org/officeDocument/2006/relationships/slide" Target="slides/slide75.xml"/><Relationship Id="rId64" Type="http://schemas.openxmlformats.org/officeDocument/2006/relationships/slide" Target="slides/slide100.xml"/><Relationship Id="rId8" Type="http://schemas.openxmlformats.org/officeDocument/2006/relationships/slide" Target="slides/slide27.xml"/><Relationship Id="rId51" Type="http://schemas.openxmlformats.org/officeDocument/2006/relationships/slide" Target="slides/slide70.xml"/><Relationship Id="rId3" Type="http://schemas.openxmlformats.org/officeDocument/2006/relationships/slide" Target="slides/slide10.xml"/><Relationship Id="rId12" Type="http://schemas.openxmlformats.org/officeDocument/2006/relationships/slide" Target="slides/slide31.xml"/><Relationship Id="rId17" Type="http://schemas.openxmlformats.org/officeDocument/2006/relationships/slide" Target="slides/slide36.xml"/><Relationship Id="rId25" Type="http://schemas.openxmlformats.org/officeDocument/2006/relationships/slide" Target="slides/slide44.xml"/><Relationship Id="rId33" Type="http://schemas.openxmlformats.org/officeDocument/2006/relationships/slide" Target="slides/slide52.xml"/><Relationship Id="rId38" Type="http://schemas.openxmlformats.org/officeDocument/2006/relationships/slide" Target="slides/slide57.xml"/><Relationship Id="rId46" Type="http://schemas.openxmlformats.org/officeDocument/2006/relationships/slide" Target="slides/slide65.xml"/><Relationship Id="rId59" Type="http://schemas.openxmlformats.org/officeDocument/2006/relationships/slide" Target="slides/slide82.xml"/><Relationship Id="rId67" Type="http://schemas.openxmlformats.org/officeDocument/2006/relationships/slide" Target="slides/slide131.xml"/><Relationship Id="rId20" Type="http://schemas.openxmlformats.org/officeDocument/2006/relationships/slide" Target="slides/slide39.xml"/><Relationship Id="rId41" Type="http://schemas.openxmlformats.org/officeDocument/2006/relationships/slide" Target="slides/slide60.xml"/><Relationship Id="rId54" Type="http://schemas.openxmlformats.org/officeDocument/2006/relationships/slide" Target="slides/slide73.xml"/><Relationship Id="rId62" Type="http://schemas.openxmlformats.org/officeDocument/2006/relationships/slide" Target="slides/slide85.xml"/><Relationship Id="rId1" Type="http://schemas.openxmlformats.org/officeDocument/2006/relationships/slide" Target="slides/slide3.xml"/><Relationship Id="rId6" Type="http://schemas.openxmlformats.org/officeDocument/2006/relationships/slide" Target="slides/slide25.xml"/><Relationship Id="rId15" Type="http://schemas.openxmlformats.org/officeDocument/2006/relationships/slide" Target="slides/slide34.xml"/><Relationship Id="rId23" Type="http://schemas.openxmlformats.org/officeDocument/2006/relationships/slide" Target="slides/slide42.xml"/><Relationship Id="rId28" Type="http://schemas.openxmlformats.org/officeDocument/2006/relationships/slide" Target="slides/slide47.xml"/><Relationship Id="rId36" Type="http://schemas.openxmlformats.org/officeDocument/2006/relationships/slide" Target="slides/slide55.xml"/><Relationship Id="rId49" Type="http://schemas.openxmlformats.org/officeDocument/2006/relationships/slide" Target="slides/slide68.xml"/><Relationship Id="rId57" Type="http://schemas.openxmlformats.org/officeDocument/2006/relationships/slide" Target="slides/slide76.xml"/><Relationship Id="rId10" Type="http://schemas.openxmlformats.org/officeDocument/2006/relationships/slide" Target="slides/slide29.xml"/><Relationship Id="rId31" Type="http://schemas.openxmlformats.org/officeDocument/2006/relationships/slide" Target="slides/slide50.xml"/><Relationship Id="rId44" Type="http://schemas.openxmlformats.org/officeDocument/2006/relationships/slide" Target="slides/slide63.xml"/><Relationship Id="rId52" Type="http://schemas.openxmlformats.org/officeDocument/2006/relationships/slide" Target="slides/slide71.xml"/><Relationship Id="rId60" Type="http://schemas.openxmlformats.org/officeDocument/2006/relationships/slide" Target="slides/slide83.xml"/><Relationship Id="rId65" Type="http://schemas.openxmlformats.org/officeDocument/2006/relationships/slide" Target="slides/slide101.xml"/><Relationship Id="rId4" Type="http://schemas.openxmlformats.org/officeDocument/2006/relationships/slide" Target="slides/slide23.xml"/><Relationship Id="rId9" Type="http://schemas.openxmlformats.org/officeDocument/2006/relationships/slide" Target="slides/slide28.xml"/><Relationship Id="rId13" Type="http://schemas.openxmlformats.org/officeDocument/2006/relationships/slide" Target="slides/slide32.xml"/><Relationship Id="rId18" Type="http://schemas.openxmlformats.org/officeDocument/2006/relationships/slide" Target="slides/slide37.xml"/><Relationship Id="rId3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FBCAA1-D7C1-4D3F-89ED-C6F7CA83002C}" type="datetimeFigureOut">
              <a:rPr lang="en-GB" smtClean="0"/>
              <a:pPr/>
              <a:t>14/03/2016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95325" y="739775"/>
            <a:ext cx="5345113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687888"/>
            <a:ext cx="5389563" cy="4441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4188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763" y="9374188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F542E-0527-4B2B-94CC-507C9E7FCFB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647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A2A958-A3D2-493F-8ED6-5F47127DC357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39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24980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4246EC-E85F-4A09-B3E4-61108BDF7C6A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438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8568310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6B7357-8275-4C54-9418-23DF2AF3AD25}" type="slidenum">
              <a:rPr lang="en-US" altLang="en-US"/>
              <a:pPr/>
              <a:t>106</a:t>
            </a:fld>
            <a:endParaRPr lang="en-US" altLang="en-US"/>
          </a:p>
        </p:txBody>
      </p:sp>
      <p:sp>
        <p:nvSpPr>
          <p:cNvPr id="548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8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3285295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185D64-E653-4CF8-B98F-31D1F8EE0117}" type="slidenum">
              <a:rPr lang="en-US" altLang="en-US"/>
              <a:pPr/>
              <a:t>107</a:t>
            </a:fld>
            <a:endParaRPr lang="en-US" altLang="en-US"/>
          </a:p>
        </p:txBody>
      </p:sp>
      <p:sp>
        <p:nvSpPr>
          <p:cNvPr id="550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935816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DEC020-7777-4BAC-A913-B4CAADA2F951}" type="slidenum">
              <a:rPr lang="en-US" altLang="en-US"/>
              <a:pPr/>
              <a:t>108</a:t>
            </a:fld>
            <a:endParaRPr lang="en-US" altLang="en-US"/>
          </a:p>
        </p:txBody>
      </p:sp>
      <p:sp>
        <p:nvSpPr>
          <p:cNvPr id="55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8575514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8DC749-4C4B-4C59-8689-6EB8800DD234}" type="slidenum">
              <a:rPr lang="en-US" altLang="en-US"/>
              <a:pPr/>
              <a:t>109</a:t>
            </a:fld>
            <a:endParaRPr lang="en-US" altLang="en-US"/>
          </a:p>
        </p:txBody>
      </p:sp>
      <p:sp>
        <p:nvSpPr>
          <p:cNvPr id="555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5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625892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247B57-52B3-4BBB-ADFF-1F23BB4116A6}" type="slidenum">
              <a:rPr lang="en-US" altLang="en-US"/>
              <a:pPr/>
              <a:t>110</a:t>
            </a:fld>
            <a:endParaRPr lang="en-US" altLang="en-US"/>
          </a:p>
        </p:txBody>
      </p:sp>
      <p:sp>
        <p:nvSpPr>
          <p:cNvPr id="557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7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5316038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9C061E-559A-42FB-80AB-1B6F27235D73}" type="slidenum">
              <a:rPr lang="en-US" altLang="en-US"/>
              <a:pPr/>
              <a:t>111</a:t>
            </a:fld>
            <a:endParaRPr lang="en-US" altLang="en-US"/>
          </a:p>
        </p:txBody>
      </p:sp>
      <p:sp>
        <p:nvSpPr>
          <p:cNvPr id="559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9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9588948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68684F-DB85-4243-9E60-245ABC4DE308}" type="slidenum">
              <a:rPr lang="en-US" altLang="en-US"/>
              <a:pPr/>
              <a:t>112</a:t>
            </a:fld>
            <a:endParaRPr lang="en-US" altLang="en-US"/>
          </a:p>
        </p:txBody>
      </p:sp>
      <p:sp>
        <p:nvSpPr>
          <p:cNvPr id="561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1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5205381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1C3F35-C9EC-44EA-8851-B4C853FC8105}" type="slidenum">
              <a:rPr lang="en-US" altLang="en-US"/>
              <a:pPr/>
              <a:t>113</a:t>
            </a:fld>
            <a:endParaRPr lang="en-US" altLang="en-US"/>
          </a:p>
        </p:txBody>
      </p:sp>
      <p:sp>
        <p:nvSpPr>
          <p:cNvPr id="563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6489382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14E6B5-F059-4FE4-A011-252442589494}" type="slidenum">
              <a:rPr lang="en-US" altLang="en-US"/>
              <a:pPr/>
              <a:t>114</a:t>
            </a:fld>
            <a:endParaRPr lang="en-US" altLang="en-US"/>
          </a:p>
        </p:txBody>
      </p:sp>
      <p:sp>
        <p:nvSpPr>
          <p:cNvPr id="565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5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898697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DBBB0F-041E-4810-93B0-F618317FCB08}" type="slidenum">
              <a:rPr lang="en-US" altLang="en-US"/>
              <a:pPr/>
              <a:t>115</a:t>
            </a:fld>
            <a:endParaRPr lang="en-US" altLang="en-US"/>
          </a:p>
        </p:txBody>
      </p:sp>
      <p:sp>
        <p:nvSpPr>
          <p:cNvPr id="567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7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69913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F0673F-642A-42A2-AC03-B1B88D79548F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439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34003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B70E8D-DE16-4A7C-8A4E-705CF3438707}" type="slidenum">
              <a:rPr lang="en-US" altLang="en-US"/>
              <a:pPr/>
              <a:t>116</a:t>
            </a:fld>
            <a:endParaRPr lang="en-US" altLang="en-US"/>
          </a:p>
        </p:txBody>
      </p:sp>
      <p:sp>
        <p:nvSpPr>
          <p:cNvPr id="569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9531294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387BF5-6C3E-4AB0-9AC0-2A0C11F01E26}" type="slidenum">
              <a:rPr lang="en-US" altLang="en-US"/>
              <a:pPr/>
              <a:t>117</a:t>
            </a:fld>
            <a:endParaRPr lang="en-US" altLang="en-US"/>
          </a:p>
        </p:txBody>
      </p:sp>
      <p:sp>
        <p:nvSpPr>
          <p:cNvPr id="571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1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7712764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1A5ECA-9634-4CFE-91F8-60BBC1CF53F1}" type="slidenum">
              <a:rPr lang="en-US" altLang="en-US"/>
              <a:pPr/>
              <a:t>118</a:t>
            </a:fld>
            <a:endParaRPr lang="en-US" altLang="en-US"/>
          </a:p>
        </p:txBody>
      </p:sp>
      <p:sp>
        <p:nvSpPr>
          <p:cNvPr id="573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7057646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E8DC37-397E-4DD3-8010-A0AFB6E6DEFB}" type="slidenum">
              <a:rPr lang="en-US" altLang="en-US"/>
              <a:pPr/>
              <a:t>119</a:t>
            </a:fld>
            <a:endParaRPr lang="en-US" altLang="en-US"/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1537102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AED4D1-0F6C-4278-BFE2-278EE4E4B0F6}" type="slidenum">
              <a:rPr lang="en-US" altLang="en-US"/>
              <a:pPr/>
              <a:t>120</a:t>
            </a:fld>
            <a:endParaRPr lang="en-US" altLang="en-US"/>
          </a:p>
        </p:txBody>
      </p:sp>
      <p:sp>
        <p:nvSpPr>
          <p:cNvPr id="577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7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5623295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32922B-A5F9-420B-BA3C-DC9A87336790}" type="slidenum">
              <a:rPr lang="en-US" altLang="en-US"/>
              <a:pPr/>
              <a:t>121</a:t>
            </a:fld>
            <a:endParaRPr lang="en-US" altLang="en-US"/>
          </a:p>
        </p:txBody>
      </p:sp>
      <p:sp>
        <p:nvSpPr>
          <p:cNvPr id="617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7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1696570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24C68A-417A-4E0B-AD5B-6D7BC4E89DCD}" type="slidenum">
              <a:rPr lang="en-US" altLang="en-US"/>
              <a:pPr/>
              <a:t>122</a:t>
            </a:fld>
            <a:endParaRPr lang="en-US" altLang="en-US"/>
          </a:p>
        </p:txBody>
      </p:sp>
      <p:sp>
        <p:nvSpPr>
          <p:cNvPr id="619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9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2267760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36E3D3-2FC4-4470-AC35-BDEE81070DB2}" type="slidenum">
              <a:rPr lang="en-US" altLang="en-US"/>
              <a:pPr/>
              <a:t>125</a:t>
            </a:fld>
            <a:endParaRPr lang="en-US" altLang="en-US"/>
          </a:p>
        </p:txBody>
      </p:sp>
      <p:sp>
        <p:nvSpPr>
          <p:cNvPr id="625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5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4000280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D239BB-9322-4D7E-941C-C240C106824E}" type="slidenum">
              <a:rPr lang="en-US" altLang="en-US"/>
              <a:pPr/>
              <a:t>126</a:t>
            </a:fld>
            <a:endParaRPr lang="en-US" altLang="en-US"/>
          </a:p>
        </p:txBody>
      </p:sp>
      <p:sp>
        <p:nvSpPr>
          <p:cNvPr id="627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7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3756027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0402F0-0EEB-4448-B7E7-CFAAB3C02D3E}" type="slidenum">
              <a:rPr lang="en-US" altLang="en-US"/>
              <a:pPr/>
              <a:t>127</a:t>
            </a:fld>
            <a:endParaRPr lang="en-US" altLang="en-US"/>
          </a:p>
        </p:txBody>
      </p:sp>
      <p:sp>
        <p:nvSpPr>
          <p:cNvPr id="629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9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90006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8647E6-C35A-4063-AFFA-F53AC5C8BC14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440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4514376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537601-B5A1-40C9-85EC-5166018652F0}" type="slidenum">
              <a:rPr lang="en-US" altLang="en-US"/>
              <a:pPr/>
              <a:t>128</a:t>
            </a:fld>
            <a:endParaRPr lang="en-US" altLang="en-US"/>
          </a:p>
        </p:txBody>
      </p:sp>
      <p:sp>
        <p:nvSpPr>
          <p:cNvPr id="631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1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2370786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EED24A-959F-4861-A644-C8EDA18EB413}" type="slidenum">
              <a:rPr lang="en-US" altLang="en-US"/>
              <a:pPr/>
              <a:t>129</a:t>
            </a:fld>
            <a:endParaRPr lang="en-US" altLang="en-US"/>
          </a:p>
        </p:txBody>
      </p:sp>
      <p:sp>
        <p:nvSpPr>
          <p:cNvPr id="633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3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4206237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86C591-6395-45A3-BCD0-832DD300470E}" type="slidenum">
              <a:rPr lang="en-US" altLang="en-US"/>
              <a:pPr/>
              <a:t>130</a:t>
            </a:fld>
            <a:endParaRPr lang="en-US" altLang="en-US"/>
          </a:p>
        </p:txBody>
      </p:sp>
      <p:sp>
        <p:nvSpPr>
          <p:cNvPr id="635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5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2066555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605608-EE1B-4941-99A2-73D1304F905D}" type="slidenum">
              <a:rPr lang="en-US" altLang="en-US"/>
              <a:pPr/>
              <a:t>131</a:t>
            </a:fld>
            <a:endParaRPr lang="en-US" altLang="en-US"/>
          </a:p>
        </p:txBody>
      </p:sp>
      <p:sp>
        <p:nvSpPr>
          <p:cNvPr id="637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7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9642606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9F8253-F7E9-4A06-B9D4-1108C29F85B8}" type="slidenum">
              <a:rPr lang="en-US" altLang="en-US"/>
              <a:pPr/>
              <a:t>132</a:t>
            </a:fld>
            <a:endParaRPr lang="en-US" altLang="en-US"/>
          </a:p>
        </p:txBody>
      </p:sp>
      <p:sp>
        <p:nvSpPr>
          <p:cNvPr id="640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0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104980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F768849-E433-4FE1-849B-38904A4EF620}" type="slidenum">
              <a:rPr lang="en-US" sz="1200" smtClean="0">
                <a:latin typeface="Arial Narrow" pitchFamily="34" charset="0"/>
              </a:rPr>
              <a:pPr eaLnBrk="1" hangingPunct="1"/>
              <a:t>133</a:t>
            </a:fld>
            <a:endParaRPr lang="en-US" sz="1200" smtClean="0">
              <a:latin typeface="Arial Narrow" pitchFamily="34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5325" y="739775"/>
            <a:ext cx="5345113" cy="3702050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55058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E0C925-C17D-46ED-BCA8-C6626D7E53A8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441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1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67730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8BD2B4-A116-4C7A-B069-B18F745366A8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66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26944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33E201-0097-43F0-AA1B-070F16A99921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613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3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01659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DFBB5D-715B-42EB-B7EF-37D3EAEBEC15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615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5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87683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2568E4-9760-4170-A63F-FC878862FE01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17896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30932D-3E03-47C9-AA8C-A19396FEF1C4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591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1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49794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9E94C8-D2C9-4EA5-89DB-ABCAEFCBA67B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593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5873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6BDF63-3153-427B-97A9-C415580841A3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40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91849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918B32-7372-4F91-966A-339108024C36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610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0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24145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918B32-7372-4F91-966A-339108024C36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610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0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51539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412097-88E6-4438-8D7F-DC398FD6431D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443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11786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366473-BA4C-489F-AB5F-7C5D3E708B71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444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36071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9E7F4F-BD59-4016-A4D8-9E48A7F3462E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442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66747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D73265-E865-4859-B211-EF5F06B62FE8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50496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BB18D3-BE89-4755-B9CC-F3D631CFFD94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446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6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35547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8DE955-D0E4-4F2E-80E4-BF18BF50303C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447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52068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B6F48E-5B33-4202-8098-7977B30FB4C4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448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8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74933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7478A5-01D4-4AB4-A749-ABFF73DD8712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449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2189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D952A2-E5DD-450B-92DB-28B9266F7728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403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721333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983EA8-DB99-4DCF-A656-E470CB373F40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450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75787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270071-9787-42AD-A312-5E08CF872FB7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451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665383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785359-ADA8-43FC-9816-2C2D6D1B89CA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452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2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36234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C2157B-3D60-424A-982C-D40556F90642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453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72017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0DBE6D-6215-472C-BCBB-4B7676CC4ED8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454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578823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D97C34-D43B-4ECF-AFF2-70ECEE3E26DC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464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415754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178E7D-9205-4A01-83BC-82CFEDCCAB2B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465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5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838317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C41B72-E1B3-4D55-B527-D36097D1BFDB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466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6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874296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5B4701-00BE-43CA-8CD5-CD5A0433EA11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467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067512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19AD98-D551-45E2-9762-E9B3FEE93EAC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468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8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4167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F36E90-52AE-44D7-B913-DD3965F6A9E7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401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187450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DE4C88-BAAE-438C-A89F-685F44AC1F3B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470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948581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E6F411-15E5-4290-9895-2CDFD8503F90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471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924111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05E2C4-B27A-49D2-902F-8D9F4CD5EA23}" type="slidenum">
              <a:rPr lang="en-US" altLang="en-US"/>
              <a:pPr/>
              <a:t>42</a:t>
            </a:fld>
            <a:endParaRPr lang="en-US" altLang="en-US"/>
          </a:p>
        </p:txBody>
      </p:sp>
      <p:sp>
        <p:nvSpPr>
          <p:cNvPr id="472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2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286607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268B30-D0DA-4261-BB9E-2A36889475D9}" type="slidenum">
              <a:rPr lang="en-US" altLang="en-US"/>
              <a:pPr/>
              <a:t>43</a:t>
            </a:fld>
            <a:endParaRPr lang="en-US" altLang="en-US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94182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CFF4F7-5563-49E2-8B8C-86E892CD556A}" type="slidenum">
              <a:rPr lang="en-US" altLang="en-US"/>
              <a:pPr/>
              <a:t>44</a:t>
            </a:fld>
            <a:endParaRPr lang="en-US" altLang="en-US"/>
          </a:p>
        </p:txBody>
      </p:sp>
      <p:sp>
        <p:nvSpPr>
          <p:cNvPr id="474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192635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EBD8DA-A9C0-467C-80BC-DAADCB70A5F8}" type="slidenum">
              <a:rPr lang="en-US" altLang="en-US"/>
              <a:pPr/>
              <a:t>45</a:t>
            </a:fld>
            <a:endParaRPr lang="en-US" altLang="en-US"/>
          </a:p>
        </p:txBody>
      </p:sp>
      <p:sp>
        <p:nvSpPr>
          <p:cNvPr id="475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5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268040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4A4501-700E-403A-AF22-98C3245F412F}" type="slidenum">
              <a:rPr lang="en-US" altLang="en-US"/>
              <a:pPr/>
              <a:t>46</a:t>
            </a:fld>
            <a:endParaRPr lang="en-US" altLang="en-US"/>
          </a:p>
        </p:txBody>
      </p:sp>
      <p:sp>
        <p:nvSpPr>
          <p:cNvPr id="476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6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715526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8E21D9-849D-4479-A670-0C66691175CE}" type="slidenum">
              <a:rPr lang="en-US" altLang="en-US"/>
              <a:pPr/>
              <a:t>47</a:t>
            </a:fld>
            <a:endParaRPr lang="en-US" altLang="en-US"/>
          </a:p>
        </p:txBody>
      </p:sp>
      <p:sp>
        <p:nvSpPr>
          <p:cNvPr id="477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7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824348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674DCE-4AB0-43ED-A2F9-D41A7CB1FB77}" type="slidenum">
              <a:rPr lang="en-US" altLang="en-US"/>
              <a:pPr/>
              <a:t>48</a:t>
            </a:fld>
            <a:endParaRPr lang="en-US" altLang="en-US"/>
          </a:p>
        </p:txBody>
      </p:sp>
      <p:sp>
        <p:nvSpPr>
          <p:cNvPr id="478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8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598452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B94608-43CC-494F-AE50-9D236A3F96A3}" type="slidenum">
              <a:rPr lang="en-US" altLang="en-US"/>
              <a:pPr/>
              <a:t>49</a:t>
            </a:fld>
            <a:endParaRPr lang="en-US" altLang="en-US"/>
          </a:p>
        </p:txBody>
      </p:sp>
      <p:sp>
        <p:nvSpPr>
          <p:cNvPr id="479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9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99295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E90BC0-B2B2-453C-A87C-4F52D151FA50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905098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9FB1D3-05D8-4B31-AFBE-461DAF301416}" type="slidenum">
              <a:rPr lang="en-US" altLang="en-US"/>
              <a:pPr/>
              <a:t>50</a:t>
            </a:fld>
            <a:endParaRPr lang="en-US" altLang="en-US"/>
          </a:p>
        </p:txBody>
      </p:sp>
      <p:sp>
        <p:nvSpPr>
          <p:cNvPr id="480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769698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105CDE-83DE-4926-89E0-62279DDD22FC}" type="slidenum">
              <a:rPr lang="en-US" altLang="en-US"/>
              <a:pPr/>
              <a:t>51</a:t>
            </a:fld>
            <a:endParaRPr lang="en-US" altLang="en-US"/>
          </a:p>
        </p:txBody>
      </p:sp>
      <p:sp>
        <p:nvSpPr>
          <p:cNvPr id="481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325846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973F1D-16F7-4417-9B7F-32AF6149A50E}" type="slidenum">
              <a:rPr lang="en-US" altLang="en-US"/>
              <a:pPr/>
              <a:t>52</a:t>
            </a:fld>
            <a:endParaRPr lang="en-US" altLang="en-US"/>
          </a:p>
        </p:txBody>
      </p:sp>
      <p:sp>
        <p:nvSpPr>
          <p:cNvPr id="64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451573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6FBDD5-D172-432A-B1CA-95D52ED4BB0D}" type="slidenum">
              <a:rPr lang="en-US" altLang="en-US"/>
              <a:pPr/>
              <a:t>53</a:t>
            </a:fld>
            <a:endParaRPr lang="en-US" altLang="en-US"/>
          </a:p>
        </p:txBody>
      </p:sp>
      <p:sp>
        <p:nvSpPr>
          <p:cNvPr id="64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883717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2A0907-6276-4F50-8259-13CDC32AC734}" type="slidenum">
              <a:rPr lang="en-US" altLang="en-US"/>
              <a:pPr/>
              <a:t>54</a:t>
            </a:fld>
            <a:endParaRPr lang="en-US" altLang="en-US"/>
          </a:p>
        </p:txBody>
      </p:sp>
      <p:sp>
        <p:nvSpPr>
          <p:cNvPr id="65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72356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252912-C2C6-4E69-AA78-FA407B689347}" type="slidenum">
              <a:rPr lang="en-US" altLang="en-US"/>
              <a:pPr/>
              <a:t>55</a:t>
            </a:fld>
            <a:endParaRPr lang="en-US" altLang="en-US"/>
          </a:p>
        </p:txBody>
      </p:sp>
      <p:sp>
        <p:nvSpPr>
          <p:cNvPr id="65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516516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1D5A01-1AB1-43AD-AB03-C9A60A46E9F5}" type="slidenum">
              <a:rPr lang="en-US" altLang="en-US"/>
              <a:pPr/>
              <a:t>56</a:t>
            </a:fld>
            <a:endParaRPr lang="en-US" altLang="en-US"/>
          </a:p>
        </p:txBody>
      </p:sp>
      <p:sp>
        <p:nvSpPr>
          <p:cNvPr id="67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166891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108626-9916-471E-A83F-98D7AEFB4615}" type="slidenum">
              <a:rPr lang="en-US" altLang="en-US"/>
              <a:pPr/>
              <a:t>57</a:t>
            </a:fld>
            <a:endParaRPr lang="en-US" altLang="en-US"/>
          </a:p>
        </p:txBody>
      </p:sp>
      <p:sp>
        <p:nvSpPr>
          <p:cNvPr id="67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297311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CCA1A4-1F54-4122-89FF-4B33660D093F}" type="slidenum">
              <a:rPr lang="en-US" altLang="en-US"/>
              <a:pPr/>
              <a:t>58</a:t>
            </a:fld>
            <a:endParaRPr lang="en-US" altLang="en-US"/>
          </a:p>
        </p:txBody>
      </p:sp>
      <p:sp>
        <p:nvSpPr>
          <p:cNvPr id="65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680212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B6DCC6-295E-4493-9860-F454E68079D9}" type="slidenum">
              <a:rPr lang="en-US" altLang="en-US"/>
              <a:pPr/>
              <a:t>59</a:t>
            </a:fld>
            <a:endParaRPr lang="en-US" altLang="en-US"/>
          </a:p>
        </p:txBody>
      </p:sp>
      <p:sp>
        <p:nvSpPr>
          <p:cNvPr id="65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2958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B95985-64B0-40AE-B167-6BCCCAC96D44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534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985706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E5DF24-5D8A-43B4-8139-4FB4021730F2}" type="slidenum">
              <a:rPr lang="en-US" altLang="en-US"/>
              <a:pPr/>
              <a:t>60</a:t>
            </a:fld>
            <a:endParaRPr lang="en-US" altLang="en-US"/>
          </a:p>
        </p:txBody>
      </p:sp>
      <p:sp>
        <p:nvSpPr>
          <p:cNvPr id="65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452993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891967-17E5-4A20-BD03-92B54023AD9F}" type="slidenum">
              <a:rPr lang="en-US" altLang="en-US"/>
              <a:pPr/>
              <a:t>61</a:t>
            </a:fld>
            <a:endParaRPr lang="en-US" altLang="en-US"/>
          </a:p>
        </p:txBody>
      </p:sp>
      <p:sp>
        <p:nvSpPr>
          <p:cNvPr id="482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2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407656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C844F3-E4B4-4D98-BCA8-72F867676B84}" type="slidenum">
              <a:rPr lang="en-US" altLang="en-US"/>
              <a:pPr/>
              <a:t>62</a:t>
            </a:fld>
            <a:endParaRPr lang="en-US" altLang="en-US"/>
          </a:p>
        </p:txBody>
      </p:sp>
      <p:sp>
        <p:nvSpPr>
          <p:cNvPr id="483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167398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28396-E03D-4191-B7AD-CAC7F110B131}" type="slidenum">
              <a:rPr lang="en-US" altLang="en-US"/>
              <a:pPr/>
              <a:t>63</a:t>
            </a:fld>
            <a:endParaRPr lang="en-US" altLang="en-US"/>
          </a:p>
        </p:txBody>
      </p:sp>
      <p:sp>
        <p:nvSpPr>
          <p:cNvPr id="484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4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546095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C5CB09-19F9-4175-85BC-543CBF7A1FCE}" type="slidenum">
              <a:rPr lang="en-US" altLang="en-US"/>
              <a:pPr/>
              <a:t>64</a:t>
            </a:fld>
            <a:endParaRPr lang="en-US" altLang="en-US"/>
          </a:p>
        </p:txBody>
      </p:sp>
      <p:sp>
        <p:nvSpPr>
          <p:cNvPr id="485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297703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717227-C0C8-4E0B-AE7A-EEFED0BF749B}" type="slidenum">
              <a:rPr lang="en-US" altLang="en-US"/>
              <a:pPr/>
              <a:t>65</a:t>
            </a:fld>
            <a:endParaRPr lang="en-US" altLang="en-US"/>
          </a:p>
        </p:txBody>
      </p:sp>
      <p:sp>
        <p:nvSpPr>
          <p:cNvPr id="486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995282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8E28C4-B7C1-46B1-9705-157301233F28}" type="slidenum">
              <a:rPr lang="en-US" altLang="en-US"/>
              <a:pPr/>
              <a:t>66</a:t>
            </a:fld>
            <a:endParaRPr lang="en-US" altLang="en-US"/>
          </a:p>
        </p:txBody>
      </p:sp>
      <p:sp>
        <p:nvSpPr>
          <p:cNvPr id="487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580022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4C53F4-90ED-4B0C-A94D-258529A968E0}" type="slidenum">
              <a:rPr lang="en-US" altLang="en-US"/>
              <a:pPr/>
              <a:t>67</a:t>
            </a:fld>
            <a:endParaRPr lang="en-US" altLang="en-US"/>
          </a:p>
        </p:txBody>
      </p:sp>
      <p:sp>
        <p:nvSpPr>
          <p:cNvPr id="488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8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356904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FBA5E2-E346-4C77-8837-2A9735F44CE1}" type="slidenum">
              <a:rPr lang="en-US" altLang="en-US"/>
              <a:pPr/>
              <a:t>68</a:t>
            </a:fld>
            <a:endParaRPr lang="en-US" altLang="en-US"/>
          </a:p>
        </p:txBody>
      </p:sp>
      <p:sp>
        <p:nvSpPr>
          <p:cNvPr id="489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6400223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20CC1E-C3A9-42F2-A129-A2BA2455BD5C}" type="slidenum">
              <a:rPr lang="en-US" altLang="en-US"/>
              <a:pPr/>
              <a:t>69</a:t>
            </a:fld>
            <a:endParaRPr lang="en-US" altLang="en-US"/>
          </a:p>
        </p:txBody>
      </p:sp>
      <p:sp>
        <p:nvSpPr>
          <p:cNvPr id="490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1425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37A3E5-1FE6-4C86-9371-D4971B7B1BBA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53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941259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8C2E69-8D31-4284-A02C-E8FEB4BE9FBA}" type="slidenum">
              <a:rPr lang="en-US" altLang="en-US"/>
              <a:pPr/>
              <a:t>70</a:t>
            </a:fld>
            <a:endParaRPr lang="en-US" altLang="en-US"/>
          </a:p>
        </p:txBody>
      </p:sp>
      <p:sp>
        <p:nvSpPr>
          <p:cNvPr id="491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4741308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E67FFE-9289-4982-AF4B-4A9A5C449C8A}" type="slidenum">
              <a:rPr lang="en-US" altLang="en-US"/>
              <a:pPr/>
              <a:t>71</a:t>
            </a:fld>
            <a:endParaRPr lang="en-US" altLang="en-US"/>
          </a:p>
        </p:txBody>
      </p:sp>
      <p:sp>
        <p:nvSpPr>
          <p:cNvPr id="492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2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218868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61B1FE-02B3-4103-AD43-C9B579CEBADB}" type="slidenum">
              <a:rPr lang="en-US" altLang="en-US"/>
              <a:pPr/>
              <a:t>72</a:t>
            </a:fld>
            <a:endParaRPr lang="en-US" altLang="en-US"/>
          </a:p>
        </p:txBody>
      </p:sp>
      <p:sp>
        <p:nvSpPr>
          <p:cNvPr id="493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422196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F54FF3-B071-4697-85AB-8806D85281A2}" type="slidenum">
              <a:rPr lang="en-US" altLang="en-US"/>
              <a:pPr/>
              <a:t>73</a:t>
            </a:fld>
            <a:endParaRPr lang="en-US" altLang="en-US"/>
          </a:p>
        </p:txBody>
      </p:sp>
      <p:sp>
        <p:nvSpPr>
          <p:cNvPr id="49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9108581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85201E-3BA0-4530-99D6-C79632C431EA}" type="slidenum">
              <a:rPr lang="en-US" altLang="en-US"/>
              <a:pPr/>
              <a:t>74</a:t>
            </a:fld>
            <a:endParaRPr lang="en-US" altLang="en-US"/>
          </a:p>
        </p:txBody>
      </p:sp>
      <p:sp>
        <p:nvSpPr>
          <p:cNvPr id="495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5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380490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35EA52-DC22-4144-868D-EF4BFD920C7D}" type="slidenum">
              <a:rPr lang="en-US" altLang="en-US"/>
              <a:pPr/>
              <a:t>75</a:t>
            </a:fld>
            <a:endParaRPr lang="en-US" altLang="en-US"/>
          </a:p>
        </p:txBody>
      </p:sp>
      <p:sp>
        <p:nvSpPr>
          <p:cNvPr id="496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4195966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8E05FC-2309-4C21-BC4F-6A1A3BCD509D}" type="slidenum">
              <a:rPr lang="en-US" altLang="en-US"/>
              <a:pPr/>
              <a:t>76</a:t>
            </a:fld>
            <a:endParaRPr lang="en-US" altLang="en-US"/>
          </a:p>
        </p:txBody>
      </p:sp>
      <p:sp>
        <p:nvSpPr>
          <p:cNvPr id="497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7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7704401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786EF8-0206-46E1-AEB2-91363B78128E}" type="slidenum">
              <a:rPr lang="en-US" altLang="en-US"/>
              <a:pPr/>
              <a:t>77</a:t>
            </a:fld>
            <a:endParaRPr lang="en-US" altLang="en-US"/>
          </a:p>
        </p:txBody>
      </p:sp>
      <p:sp>
        <p:nvSpPr>
          <p:cNvPr id="498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8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3393773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B2EB5B-B503-402A-92B8-0B8F088E84E9}" type="slidenum">
              <a:rPr lang="en-US" altLang="en-US"/>
              <a:pPr/>
              <a:t>78</a:t>
            </a:fld>
            <a:endParaRPr lang="en-US" altLang="en-US"/>
          </a:p>
        </p:txBody>
      </p:sp>
      <p:sp>
        <p:nvSpPr>
          <p:cNvPr id="499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0893614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AC5420-B0AE-4B08-9687-67EF21EFA026}" type="slidenum">
              <a:rPr lang="en-US" altLang="en-US"/>
              <a:pPr/>
              <a:t>79</a:t>
            </a:fld>
            <a:endParaRPr lang="en-US" altLang="en-US"/>
          </a:p>
        </p:txBody>
      </p:sp>
      <p:sp>
        <p:nvSpPr>
          <p:cNvPr id="500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7986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C71884-0526-4B42-BE8D-C8B106EF03FA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433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596389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0A3C05-5DAC-48A6-BB8C-132B4B60F95F}" type="slidenum">
              <a:rPr lang="en-US" altLang="en-US"/>
              <a:pPr/>
              <a:t>80</a:t>
            </a:fld>
            <a:endParaRPr lang="en-US" altLang="en-US"/>
          </a:p>
        </p:txBody>
      </p:sp>
      <p:sp>
        <p:nvSpPr>
          <p:cNvPr id="501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0985912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2B6B3F-EA91-4682-9ADB-545FE8FACF1F}" type="slidenum">
              <a:rPr lang="en-US" altLang="en-US"/>
              <a:pPr/>
              <a:t>81</a:t>
            </a:fld>
            <a:endParaRPr lang="en-US" altLang="en-US"/>
          </a:p>
        </p:txBody>
      </p:sp>
      <p:sp>
        <p:nvSpPr>
          <p:cNvPr id="502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2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4822110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18413A-2406-4EDB-9883-A9FE86BBBBA6}" type="slidenum">
              <a:rPr lang="en-US" altLang="en-US"/>
              <a:pPr/>
              <a:t>82</a:t>
            </a:fld>
            <a:endParaRPr lang="en-US" altLang="en-US"/>
          </a:p>
        </p:txBody>
      </p:sp>
      <p:sp>
        <p:nvSpPr>
          <p:cNvPr id="503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3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3890106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C90850-6A09-482C-8C9F-0C9061D5FFCE}" type="slidenum">
              <a:rPr lang="en-US" altLang="en-US"/>
              <a:pPr/>
              <a:t>83</a:t>
            </a:fld>
            <a:endParaRPr lang="en-US" altLang="en-US"/>
          </a:p>
        </p:txBody>
      </p:sp>
      <p:sp>
        <p:nvSpPr>
          <p:cNvPr id="504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9085268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4FB069-89E0-4BDF-95E7-B555C736748A}" type="slidenum">
              <a:rPr lang="en-US" altLang="en-US"/>
              <a:pPr/>
              <a:t>84</a:t>
            </a:fld>
            <a:endParaRPr lang="en-US" altLang="en-US"/>
          </a:p>
        </p:txBody>
      </p:sp>
      <p:sp>
        <p:nvSpPr>
          <p:cNvPr id="505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5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811111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8BC055-E515-44A8-A7AB-2414D93CCA34}" type="slidenum">
              <a:rPr lang="en-US" altLang="en-US"/>
              <a:pPr/>
              <a:t>85</a:t>
            </a:fld>
            <a:endParaRPr lang="en-US" altLang="en-US"/>
          </a:p>
        </p:txBody>
      </p:sp>
      <p:sp>
        <p:nvSpPr>
          <p:cNvPr id="506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6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9823369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39282C-E980-429A-8E6C-0C594E815431}" type="slidenum">
              <a:rPr lang="en-US" altLang="en-US"/>
              <a:pPr/>
              <a:t>86</a:t>
            </a:fld>
            <a:endParaRPr lang="en-US" altLang="en-US"/>
          </a:p>
        </p:txBody>
      </p:sp>
      <p:sp>
        <p:nvSpPr>
          <p:cNvPr id="507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6160468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B7A93A-CBAC-41BD-AA93-66E1C7B4FA13}" type="slidenum">
              <a:rPr lang="en-US" altLang="en-US"/>
              <a:pPr/>
              <a:t>89</a:t>
            </a:fld>
            <a:endParaRPr lang="en-US" altLang="en-US"/>
          </a:p>
        </p:txBody>
      </p:sp>
      <p:sp>
        <p:nvSpPr>
          <p:cNvPr id="510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0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5947778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921D5E-AF2A-483A-82A5-323F1207A0E0}" type="slidenum">
              <a:rPr lang="en-US" altLang="en-US"/>
              <a:pPr/>
              <a:t>90</a:t>
            </a:fld>
            <a:endParaRPr lang="en-US" altLang="en-US"/>
          </a:p>
        </p:txBody>
      </p:sp>
      <p:sp>
        <p:nvSpPr>
          <p:cNvPr id="524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9819968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2A0222-4CD4-4EDB-8224-82B332E26F7D}" type="slidenum">
              <a:rPr lang="en-US" altLang="en-US"/>
              <a:pPr/>
              <a:t>91</a:t>
            </a:fld>
            <a:endParaRPr lang="en-US" altLang="en-US"/>
          </a:p>
        </p:txBody>
      </p:sp>
      <p:sp>
        <p:nvSpPr>
          <p:cNvPr id="525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84086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042F17-2824-4BED-BA0B-0EA2256102FF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437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0119849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494358-0BDE-4F74-8961-6BE9B8BE3EFB}" type="slidenum">
              <a:rPr lang="en-US" altLang="en-US"/>
              <a:pPr/>
              <a:t>92</a:t>
            </a:fld>
            <a:endParaRPr lang="en-US" altLang="en-US"/>
          </a:p>
        </p:txBody>
      </p:sp>
      <p:sp>
        <p:nvSpPr>
          <p:cNvPr id="526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1546720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97C253-1E20-4A0B-98D4-3683490A9EB5}" type="slidenum">
              <a:rPr lang="en-US" altLang="en-US"/>
              <a:pPr/>
              <a:t>97</a:t>
            </a:fld>
            <a:endParaRPr lang="en-US" altLang="en-US"/>
          </a:p>
        </p:txBody>
      </p:sp>
      <p:sp>
        <p:nvSpPr>
          <p:cNvPr id="531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1434725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6E8989-6486-4C95-B76A-3EA527BE4E36}" type="slidenum">
              <a:rPr lang="en-US" altLang="en-US"/>
              <a:pPr/>
              <a:t>98</a:t>
            </a:fld>
            <a:endParaRPr lang="en-US" altLang="en-US"/>
          </a:p>
        </p:txBody>
      </p:sp>
      <p:sp>
        <p:nvSpPr>
          <p:cNvPr id="66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3600441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AE5D28-1570-4C1C-B6BD-8AD5DC43858F}" type="slidenum">
              <a:rPr lang="en-US" altLang="en-US"/>
              <a:pPr/>
              <a:t>99</a:t>
            </a:fld>
            <a:endParaRPr lang="en-US" altLang="en-US"/>
          </a:p>
        </p:txBody>
      </p:sp>
      <p:sp>
        <p:nvSpPr>
          <p:cNvPr id="58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1548295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20BBA0-7995-4FD0-BFBB-7D8BB751BFBF}" type="slidenum">
              <a:rPr lang="en-US" altLang="en-US"/>
              <a:pPr/>
              <a:t>100</a:t>
            </a:fld>
            <a:endParaRPr lang="en-US" altLang="en-US"/>
          </a:p>
        </p:txBody>
      </p:sp>
      <p:sp>
        <p:nvSpPr>
          <p:cNvPr id="583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4188084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057183-A124-494C-A57B-8CF271472476}" type="slidenum">
              <a:rPr lang="en-US" altLang="en-US"/>
              <a:pPr/>
              <a:t>101</a:t>
            </a:fld>
            <a:endParaRPr lang="en-US" altLang="en-US"/>
          </a:p>
        </p:txBody>
      </p:sp>
      <p:sp>
        <p:nvSpPr>
          <p:cNvPr id="538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8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2064883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435011-0E66-4B78-9521-49F4E8F1381C}" type="slidenum">
              <a:rPr lang="en-US" altLang="en-US"/>
              <a:pPr/>
              <a:t>102</a:t>
            </a:fld>
            <a:endParaRPr lang="en-US" altLang="en-US"/>
          </a:p>
        </p:txBody>
      </p:sp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9382916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85F637-CF12-478D-808C-6EF9FAEEC0E9}" type="slidenum">
              <a:rPr lang="en-US" altLang="en-US"/>
              <a:pPr/>
              <a:t>103</a:t>
            </a:fld>
            <a:endParaRPr lang="en-US" altLang="en-US"/>
          </a:p>
        </p:txBody>
      </p:sp>
      <p:sp>
        <p:nvSpPr>
          <p:cNvPr id="542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3337111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C98E28-2B87-4BAB-A26F-5545E35D3237}" type="slidenum">
              <a:rPr lang="en-US" altLang="en-US"/>
              <a:pPr/>
              <a:t>104</a:t>
            </a:fld>
            <a:endParaRPr lang="en-US" altLang="en-US"/>
          </a:p>
        </p:txBody>
      </p:sp>
      <p:sp>
        <p:nvSpPr>
          <p:cNvPr id="544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6599452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E9BBB8-7EFF-47BD-BBC7-C3E117134AF3}" type="slidenum">
              <a:rPr lang="en-US" altLang="en-US"/>
              <a:pPr/>
              <a:t>105</a:t>
            </a:fld>
            <a:endParaRPr lang="en-US" altLang="en-US"/>
          </a:p>
        </p:txBody>
      </p:sp>
      <p:sp>
        <p:nvSpPr>
          <p:cNvPr id="546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6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2883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163" y="947738"/>
            <a:ext cx="6246899" cy="1728286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4000" b="1" spc="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3088" y="4624388"/>
            <a:ext cx="6383298" cy="71154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582163" y="947738"/>
            <a:ext cx="6246899" cy="1728286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4000" b="1" spc="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73088" y="4624388"/>
            <a:ext cx="6383298" cy="71154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007" y="4476750"/>
            <a:ext cx="2714625" cy="2381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4" y="3042652"/>
            <a:ext cx="9875520" cy="95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829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609600"/>
            <a:ext cx="80073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47650" y="1981200"/>
            <a:ext cx="3921125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333875" y="1981200"/>
            <a:ext cx="3921125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333875" y="4114800"/>
            <a:ext cx="3921125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8588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63525" indent="-263525">
              <a:spcBef>
                <a:spcPts val="600"/>
              </a:spcBef>
              <a:buFont typeface="Arial" panose="020B0604020202020204" pitchFamily="34" charset="0"/>
              <a:buChar char="•"/>
              <a:defRPr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536575" indent="-277813">
              <a:spcBef>
                <a:spcPts val="600"/>
              </a:spcBef>
              <a:defRPr baseline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715963" indent="-179388">
              <a:spcBef>
                <a:spcPts val="600"/>
              </a:spcBef>
              <a:buFont typeface="Arial" panose="020B0604020202020204" pitchFamily="34" charset="0"/>
              <a:buChar char="•"/>
              <a:defRPr baseline="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985838" indent="-177800">
              <a:spcBef>
                <a:spcPts val="600"/>
              </a:spcBef>
              <a:tabLst/>
              <a:defRPr baseline="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1173163" indent="-179388">
              <a:spcBef>
                <a:spcPts val="600"/>
              </a:spcBef>
              <a:buFont typeface="Arial" panose="020B0604020202020204" pitchFamily="34" charset="0"/>
              <a:buChar char="•"/>
              <a:defRPr baseline="0">
                <a:solidFill>
                  <a:schemeClr val="tx2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0"/>
            <a:ext cx="9394825" cy="947738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8926" y="1158875"/>
            <a:ext cx="4610100" cy="5122863"/>
          </a:xfrm>
        </p:spPr>
        <p:txBody>
          <a:bodyPr/>
          <a:lstStyle>
            <a:lvl1pPr>
              <a:defRPr sz="2800">
                <a:latin typeface="+mj-lt"/>
              </a:defRPr>
            </a:lvl1pPr>
            <a:lvl2pPr>
              <a:defRPr sz="24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 i="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7137" y="1158875"/>
            <a:ext cx="4638676" cy="5122863"/>
          </a:xfrm>
        </p:spPr>
        <p:txBody>
          <a:bodyPr/>
          <a:lstStyle>
            <a:lvl1pPr>
              <a:defRPr sz="2800">
                <a:latin typeface="+mj-lt"/>
              </a:defRPr>
            </a:lvl1pPr>
            <a:lvl2pPr>
              <a:defRPr sz="24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List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82576" y="1158875"/>
            <a:ext cx="9393238" cy="59372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 b="1">
                <a:solidFill>
                  <a:srgbClr val="00336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282575" y="1752600"/>
            <a:ext cx="3753397" cy="4486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5" name="Chart Placeholder 14"/>
          <p:cNvSpPr>
            <a:spLocks noGrp="1"/>
          </p:cNvSpPr>
          <p:nvPr>
            <p:ph type="chart" sz="quarter" idx="12"/>
          </p:nvPr>
        </p:nvSpPr>
        <p:spPr>
          <a:xfrm>
            <a:off x="4192588" y="1752600"/>
            <a:ext cx="5483225" cy="448627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</a:lstStyle>
          <a:p>
            <a:r>
              <a:rPr lang="en-US" smtClean="0"/>
              <a:t>Click icon to add chart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95160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Chart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925" y="1158876"/>
            <a:ext cx="4527550" cy="528638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00336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9849" y="1158876"/>
            <a:ext cx="4525964" cy="528638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00336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88925" y="1"/>
            <a:ext cx="9264650" cy="947737"/>
          </a:xfrm>
        </p:spPr>
        <p:txBody>
          <a:bodyPr/>
          <a:lstStyle>
            <a:lvl1pPr>
              <a:defRPr b="0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82575" y="1687513"/>
            <a:ext cx="4533900" cy="1196975"/>
          </a:xfrm>
        </p:spPr>
        <p:txBody>
          <a:bodyPr>
            <a:normAutofit/>
          </a:bodyPr>
          <a:lstStyle>
            <a:lvl1pPr marL="266700" indent="-266700">
              <a:buFont typeface="Wingdings" pitchFamily="2" charset="2"/>
              <a:buChar char="§"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5157788" y="1687513"/>
            <a:ext cx="4518025" cy="1196976"/>
          </a:xfrm>
        </p:spPr>
        <p:txBody>
          <a:bodyPr>
            <a:normAutofit/>
          </a:bodyPr>
          <a:lstStyle>
            <a:lvl1pPr marL="266700" indent="-266700">
              <a:buFont typeface="Wingdings" pitchFamily="2" charset="2"/>
              <a:buChar char="§"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3"/>
          </p:nvPr>
        </p:nvSpPr>
        <p:spPr>
          <a:xfrm>
            <a:off x="282575" y="2884488"/>
            <a:ext cx="4533900" cy="323893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</a:lstStyle>
          <a:p>
            <a:r>
              <a:rPr lang="en-US" smtClean="0"/>
              <a:t>Click icon to add chart</a:t>
            </a:r>
            <a:endParaRPr lang="en-GB" dirty="0"/>
          </a:p>
        </p:txBody>
      </p:sp>
      <p:sp>
        <p:nvSpPr>
          <p:cNvPr id="15" name="Chart Placeholder 14"/>
          <p:cNvSpPr>
            <a:spLocks noGrp="1"/>
          </p:cNvSpPr>
          <p:nvPr>
            <p:ph type="chart" sz="quarter" idx="14"/>
          </p:nvPr>
        </p:nvSpPr>
        <p:spPr>
          <a:xfrm>
            <a:off x="5157788" y="2884489"/>
            <a:ext cx="4518025" cy="338455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r>
              <a:rPr lang="en-US" smtClean="0"/>
              <a:t>Click icon to add chart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36020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88925" y="1"/>
            <a:ext cx="9264650" cy="947737"/>
          </a:xfrm>
        </p:spPr>
        <p:txBody>
          <a:bodyPr/>
          <a:lstStyle>
            <a:lvl1pPr>
              <a:defRPr b="0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0"/>
          </p:nvPr>
        </p:nvSpPr>
        <p:spPr>
          <a:xfrm>
            <a:off x="382588" y="1158875"/>
            <a:ext cx="9293225" cy="4879975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88925" y="1"/>
            <a:ext cx="9264650" cy="947737"/>
          </a:xfrm>
        </p:spPr>
        <p:txBody>
          <a:bodyPr/>
          <a:lstStyle>
            <a:lvl1pPr>
              <a:defRPr b="0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5609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47650" y="609600"/>
            <a:ext cx="800735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40578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0"/>
            <a:ext cx="9906000" cy="962526"/>
          </a:xfrm>
          <a:prstGeom prst="rect">
            <a:avLst/>
          </a:prstGeom>
          <a:solidFill>
            <a:srgbClr val="C9C9C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6800" rIns="7200" bIns="108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2575" y="1"/>
            <a:ext cx="9399588" cy="947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2575" y="1158875"/>
            <a:ext cx="9399588" cy="508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9144" y="955497"/>
            <a:ext cx="9893808" cy="50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63500" dist="508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6800" rIns="7200" bIns="108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ooter Placeholder 4"/>
          <p:cNvSpPr txBox="1">
            <a:spLocks/>
          </p:cNvSpPr>
          <p:nvPr userDrawn="1"/>
        </p:nvSpPr>
        <p:spPr bwMode="auto">
          <a:xfrm>
            <a:off x="2847658" y="6307854"/>
            <a:ext cx="420774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algn="ctr" eaLnBrk="1" hangingPunct="1"/>
            <a:r>
              <a:rPr lang="en-US" sz="1200" b="0" dirty="0" smtClean="0">
                <a:solidFill>
                  <a:schemeClr val="tx2"/>
                </a:solidFill>
                <a:latin typeface="Arial" charset="0"/>
              </a:rPr>
              <a:t>“</a:t>
            </a:r>
            <a:r>
              <a:rPr lang="en-US" sz="1200" b="0" i="1" baseline="0" dirty="0" err="1" smtClean="0">
                <a:solidFill>
                  <a:schemeClr val="tx2"/>
                </a:solidFill>
                <a:latin typeface="Arial" charset="0"/>
              </a:rPr>
              <a:t>Sedpak</a:t>
            </a:r>
            <a:r>
              <a:rPr lang="en-US" sz="1200" b="0" i="1" baseline="0" dirty="0" smtClean="0">
                <a:solidFill>
                  <a:schemeClr val="tx2"/>
                </a:solidFill>
                <a:latin typeface="Arial" charset="0"/>
              </a:rPr>
              <a:t> Simulation - Introduction</a:t>
            </a:r>
            <a:r>
              <a:rPr lang="en-US" sz="1200" b="0" dirty="0" smtClean="0">
                <a:solidFill>
                  <a:schemeClr val="tx2"/>
                </a:solidFill>
                <a:latin typeface="Arial" charset="0"/>
              </a:rPr>
              <a:t>”</a:t>
            </a:r>
          </a:p>
          <a:p>
            <a:pPr algn="ctr" eaLnBrk="1" hangingPunct="1"/>
            <a:r>
              <a:rPr lang="en-US" sz="1200" b="0" dirty="0" smtClean="0">
                <a:solidFill>
                  <a:schemeClr val="tx2"/>
                </a:solidFill>
                <a:latin typeface="Arial" charset="0"/>
              </a:rPr>
              <a:t>Chris. G. St. C. Kendall &amp; Phil Moore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338" y="6307854"/>
            <a:ext cx="504825" cy="514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9" y="6132115"/>
            <a:ext cx="628650" cy="6953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3" r:id="rId5"/>
    <p:sldLayoutId id="2147483834" r:id="rId6"/>
    <p:sldLayoutId id="2147483835" r:id="rId7"/>
    <p:sldLayoutId id="2147483836" r:id="rId8"/>
    <p:sldLayoutId id="2147483838" r:id="rId9"/>
    <p:sldLayoutId id="2147483839" r:id="rId10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 baseline="0">
          <a:solidFill>
            <a:schemeClr val="tx1"/>
          </a:solidFill>
          <a:latin typeface="+mj-lt"/>
          <a:ea typeface="+mj-ea"/>
          <a:cs typeface="Arial" pitchFamily="34" charset="0"/>
        </a:defRPr>
      </a:lvl1pPr>
    </p:titleStyle>
    <p:bodyStyle>
      <a:lvl1pPr marL="263525" indent="-263525" algn="l" defTabSz="914400" rtl="0" eaLnBrk="1" latinLnBrk="0" hangingPunct="1">
        <a:lnSpc>
          <a:spcPct val="100000"/>
        </a:lnSpc>
        <a:spcBef>
          <a:spcPts val="600"/>
        </a:spcBef>
        <a:buClr>
          <a:srgbClr val="336699"/>
        </a:buClr>
        <a:buFont typeface="Wingdings" pitchFamily="2" charset="2"/>
        <a:buChar char="§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534988" indent="-261938" algn="l" defTabSz="914400" rtl="0" eaLnBrk="1" latinLnBrk="0" hangingPunct="1">
        <a:lnSpc>
          <a:spcPct val="100000"/>
        </a:lnSpc>
        <a:spcBef>
          <a:spcPts val="600"/>
        </a:spcBef>
        <a:buClr>
          <a:srgbClr val="336699"/>
        </a:buClr>
        <a:buFont typeface="Arial" pitchFamily="34" charset="0"/>
        <a:buChar char="–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712788" indent="-177800" algn="l" defTabSz="914400" rtl="0" eaLnBrk="1" latinLnBrk="0" hangingPunct="1">
        <a:lnSpc>
          <a:spcPct val="100000"/>
        </a:lnSpc>
        <a:spcBef>
          <a:spcPts val="600"/>
        </a:spcBef>
        <a:buClr>
          <a:schemeClr val="bg1">
            <a:lumMod val="50000"/>
          </a:schemeClr>
        </a:buClr>
        <a:buFont typeface="Wingdings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985838" indent="-177800" algn="l" defTabSz="914400" rtl="0" eaLnBrk="1" latinLnBrk="0" hangingPunct="1">
        <a:lnSpc>
          <a:spcPct val="100000"/>
        </a:lnSpc>
        <a:spcBef>
          <a:spcPts val="600"/>
        </a:spcBef>
        <a:buClr>
          <a:schemeClr val="bg1">
            <a:lumMod val="50000"/>
          </a:schemeClr>
        </a:buClr>
        <a:buFont typeface="Arial" pitchFamily="34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63638" indent="-177800" algn="l" defTabSz="914400" rtl="0" eaLnBrk="1" latinLnBrk="0" hangingPunct="1">
        <a:lnSpc>
          <a:spcPct val="100000"/>
        </a:lnSpc>
        <a:spcBef>
          <a:spcPts val="600"/>
        </a:spcBef>
        <a:buClr>
          <a:schemeClr val="bg1">
            <a:lumMod val="50000"/>
          </a:schemeClr>
        </a:buClr>
        <a:buFont typeface="Wingdings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9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eg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9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../../../UT%20Sabbatical/Sedpak/RamRimMovie.mov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../../../UT%20Sabbatical/Sedpak/TwoSidedGif2.mov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png"/><Relationship Id="rId4" Type="http://schemas.openxmlformats.org/officeDocument/2006/relationships/image" Target="../media/image82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png"/><Relationship Id="rId4" Type="http://schemas.openxmlformats.org/officeDocument/2006/relationships/image" Target="../media/image82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jpe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417187" y="4455896"/>
            <a:ext cx="6934200" cy="1146607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Christopher G. </a:t>
            </a:r>
            <a:r>
              <a:rPr lang="en-US" b="1" dirty="0" err="1" smtClean="0"/>
              <a:t>St.C</a:t>
            </a:r>
            <a:r>
              <a:rPr lang="en-US" b="1" dirty="0" smtClean="0"/>
              <a:t>. Kendall</a:t>
            </a:r>
          </a:p>
          <a:p>
            <a:r>
              <a:rPr lang="en-US" sz="2400" b="1" dirty="0">
                <a:solidFill>
                  <a:schemeClr val="tx2"/>
                </a:solidFill>
              </a:rPr>
              <a:t>803 – 312 1569</a:t>
            </a:r>
          </a:p>
          <a:p>
            <a:r>
              <a:rPr lang="en-US" sz="2400" b="1" dirty="0" smtClean="0">
                <a:solidFill>
                  <a:schemeClr val="tx2"/>
                </a:solidFill>
              </a:rPr>
              <a:t>kendall@geol.sc.edu</a:t>
            </a:r>
            <a:r>
              <a:rPr lang="en-US" sz="2600" dirty="0" smtClean="0">
                <a:solidFill>
                  <a:schemeClr val="tx2"/>
                </a:solidFill>
              </a:rPr>
              <a:t> </a:t>
            </a:r>
          </a:p>
          <a:p>
            <a:endParaRPr lang="en-US" sz="2900" dirty="0" smtClean="0">
              <a:solidFill>
                <a:schemeClr val="tx2"/>
              </a:solidFill>
            </a:endParaRPr>
          </a:p>
          <a:p>
            <a:r>
              <a:rPr lang="en-US" sz="2900" b="1" dirty="0" smtClean="0"/>
              <a:t>Phil Moore</a:t>
            </a:r>
            <a:endParaRPr lang="en-US" sz="2900" b="1" dirty="0"/>
          </a:p>
          <a:p>
            <a:endParaRPr lang="en-US" sz="2400" b="1" dirty="0">
              <a:solidFill>
                <a:schemeClr val="tx2"/>
              </a:solidFill>
              <a:latin typeface="+mj-lt"/>
            </a:endParaRPr>
          </a:p>
          <a:p>
            <a:endParaRPr lang="en-US" b="1" dirty="0" smtClean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66700" y="0"/>
            <a:ext cx="9188900" cy="1728286"/>
          </a:xfrm>
        </p:spPr>
        <p:txBody>
          <a:bodyPr/>
          <a:lstStyle/>
          <a:p>
            <a:pPr algn="ctr"/>
            <a:r>
              <a:rPr lang="en-US" dirty="0" smtClean="0"/>
              <a:t>“</a:t>
            </a:r>
            <a:r>
              <a:rPr lang="en-US" altLang="en-US" i="1" dirty="0"/>
              <a:t>SEDIMENTARY  SIMULATIONS</a:t>
            </a:r>
            <a:br>
              <a:rPr lang="en-US" altLang="en-US" i="1" dirty="0"/>
            </a:br>
            <a:r>
              <a:rPr lang="en-US" altLang="en-US" i="1" dirty="0"/>
              <a:t>&amp;</a:t>
            </a:r>
            <a:br>
              <a:rPr lang="en-US" altLang="en-US" i="1" dirty="0"/>
            </a:br>
            <a:r>
              <a:rPr lang="en-US" altLang="en-US" i="1" dirty="0"/>
              <a:t>SEDPAK</a:t>
            </a:r>
            <a:br>
              <a:rPr lang="en-US" altLang="en-US" i="1" dirty="0"/>
            </a:br>
            <a:r>
              <a:rPr lang="en-US" altLang="en-US" sz="2800" i="1" dirty="0"/>
              <a:t/>
            </a:r>
            <a:br>
              <a:rPr lang="en-US" altLang="en-US" sz="2800" i="1" dirty="0"/>
            </a:br>
            <a:r>
              <a:rPr lang="en-US" altLang="en-US" i="1" dirty="0" smtClean="0"/>
              <a:t>INTRODUCTION</a:t>
            </a:r>
            <a:r>
              <a:rPr lang="en-US" altLang="en-US" b="0" i="1" dirty="0" smtClean="0"/>
              <a:t>”</a:t>
            </a:r>
            <a:r>
              <a:rPr lang="en-US" b="0" dirty="0" smtClean="0"/>
              <a:t> 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261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90" name="Rectangle 6"/>
          <p:cNvSpPr>
            <a:spLocks noChangeArrowheads="1"/>
          </p:cNvSpPr>
          <p:nvPr/>
        </p:nvSpPr>
        <p:spPr bwMode="auto">
          <a:xfrm>
            <a:off x="381000" y="5943600"/>
            <a:ext cx="9906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" y="152400"/>
            <a:ext cx="7391400" cy="762000"/>
          </a:xfrm>
        </p:spPr>
        <p:txBody>
          <a:bodyPr>
            <a:normAutofit/>
          </a:bodyPr>
          <a:lstStyle/>
          <a:p>
            <a:r>
              <a:rPr lang="en-US" altLang="en-US" sz="4000" b="1" dirty="0">
                <a:solidFill>
                  <a:schemeClr val="tx2"/>
                </a:solidFill>
              </a:rPr>
              <a:t>Why Use Simulations</a:t>
            </a:r>
          </a:p>
        </p:txBody>
      </p:sp>
      <p:sp>
        <p:nvSpPr>
          <p:cNvPr id="2723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7659" y="1148575"/>
            <a:ext cx="7467600" cy="3992137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2000" dirty="0">
                <a:latin typeface="+mn-lt"/>
              </a:rPr>
              <a:t>"</a:t>
            </a:r>
            <a:r>
              <a:rPr lang="en-US" altLang="en-US" sz="2000" b="1" dirty="0">
                <a:latin typeface="+mn-lt"/>
              </a:rPr>
              <a:t>I learned things .. I hadn't known before.  I found [simulations] to be a great springboard for ideas."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dirty="0">
                <a:latin typeface="+mn-lt"/>
              </a:rPr>
              <a:t>Art Browning, Amoco Production Company</a:t>
            </a:r>
          </a:p>
          <a:p>
            <a:pPr>
              <a:lnSpc>
                <a:spcPct val="90000"/>
              </a:lnSpc>
            </a:pPr>
            <a:r>
              <a:rPr lang="en-US" altLang="en-US" sz="2000" b="1" dirty="0">
                <a:latin typeface="+mn-lt"/>
              </a:rPr>
              <a:t>" It provides realistic sedimentological constraints on facies interpretations from seismic records and well log cross sections."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dirty="0">
                <a:latin typeface="+mn-lt"/>
              </a:rPr>
              <a:t>Robert W. Scott, Amoco Production Company</a:t>
            </a:r>
          </a:p>
          <a:p>
            <a:pPr>
              <a:lnSpc>
                <a:spcPct val="90000"/>
              </a:lnSpc>
            </a:pPr>
            <a:r>
              <a:rPr lang="en-US" altLang="en-US" sz="2000" b="1" dirty="0">
                <a:latin typeface="+mn-lt"/>
              </a:rPr>
              <a:t>“Check on the geologic conditions required to reproduce the interpreted stratal relationships."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dirty="0">
                <a:latin typeface="+mn-lt"/>
              </a:rPr>
              <a:t>Susan </a:t>
            </a:r>
            <a:r>
              <a:rPr lang="en-US" altLang="en-US" sz="2000" dirty="0" err="1">
                <a:latin typeface="+mn-lt"/>
              </a:rPr>
              <a:t>Nissen</a:t>
            </a:r>
            <a:r>
              <a:rPr lang="en-US" altLang="en-US" sz="2000" dirty="0">
                <a:latin typeface="+mn-lt"/>
              </a:rPr>
              <a:t>, Amoco Production Company</a:t>
            </a:r>
          </a:p>
          <a:p>
            <a:pPr>
              <a:lnSpc>
                <a:spcPct val="90000"/>
              </a:lnSpc>
            </a:pPr>
            <a:r>
              <a:rPr lang="en-US" altLang="en-US" sz="2000" b="1" dirty="0">
                <a:latin typeface="+mn-lt"/>
              </a:rPr>
              <a:t>“Know which aspects of the interpretation influence the stratigraphy the most - hence, which things you need to be right about, and which things are less critical."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dirty="0">
                <a:latin typeface="+mn-lt"/>
              </a:rPr>
              <a:t>Elizabeth Lorenzetti, Texaco Inc.</a:t>
            </a:r>
          </a:p>
        </p:txBody>
      </p:sp>
    </p:spTree>
    <p:extLst>
      <p:ext uri="{BB962C8B-B14F-4D97-AF65-F5344CB8AC3E}">
        <p14:creationId xmlns:p14="http://schemas.microsoft.com/office/powerpoint/2010/main" val="165647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0610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556465"/>
              </p:ext>
            </p:extLst>
          </p:nvPr>
        </p:nvGraphicFramePr>
        <p:xfrm>
          <a:off x="1075262" y="1693333"/>
          <a:ext cx="7772400" cy="4610100"/>
        </p:xfrm>
        <a:graphic>
          <a:graphicData uri="http://schemas.openxmlformats.org/drawingml/2006/table">
            <a:tbl>
              <a:tblPr/>
              <a:tblGrid>
                <a:gridCol w="838200"/>
                <a:gridCol w="893763"/>
                <a:gridCol w="952500"/>
                <a:gridCol w="863600"/>
                <a:gridCol w="866775"/>
                <a:gridCol w="952500"/>
                <a:gridCol w="1033462"/>
                <a:gridCol w="1371600"/>
              </a:tblGrid>
              <a:tr h="2540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8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20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9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2020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Helvetica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8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20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Palatino" charset="0"/>
                        </a:rPr>
                        <a:t>Tectonics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8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20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Palatino" charset="0"/>
                        </a:rPr>
                        <a:t>Eustasy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8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20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Palatino" charset="0"/>
                        </a:rPr>
                        <a:t>Sedimentation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81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8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20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n-lt"/>
                          <a:ea typeface="Times New Roman" panose="02020603050405020304" pitchFamily="18" charset="0"/>
                          <a:cs typeface="Palatino" charset="0"/>
                        </a:rPr>
                        <a:t>Signatures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8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20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n-lt"/>
                          <a:ea typeface="Times New Roman" panose="02020603050405020304" pitchFamily="18" charset="0"/>
                          <a:cs typeface="Palatino" charset="0"/>
                        </a:rPr>
                        <a:t>Sedimentary basin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8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20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n-lt"/>
                          <a:ea typeface="Times New Roman" panose="02020603050405020304" pitchFamily="18" charset="0"/>
                          <a:cs typeface="Palatino" charset="0"/>
                        </a:rPr>
                        <a:t>Major Trangressive/Regressive facies cycle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8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20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n-lt"/>
                          <a:ea typeface="Times New Roman" panose="02020603050405020304" pitchFamily="18" charset="0"/>
                          <a:cs typeface="Palatino" charset="0"/>
                        </a:rPr>
                        <a:t>Folding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n-lt"/>
                          <a:ea typeface="Times New Roman" panose="02020603050405020304" pitchFamily="18" charset="0"/>
                          <a:cs typeface="Palatino" charset="0"/>
                        </a:rPr>
                        <a:t>Faulting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n-lt"/>
                          <a:ea typeface="Times New Roman" panose="02020603050405020304" pitchFamily="18" charset="0"/>
                          <a:cs typeface="Palatino" charset="0"/>
                        </a:rPr>
                        <a:t>Magmatism and Diapirism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8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20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n-lt"/>
                          <a:ea typeface="Times New Roman" panose="02020603050405020304" pitchFamily="18" charset="0"/>
                          <a:cs typeface="Palatino" charset="0"/>
                        </a:rPr>
                        <a:t>Major continental flooding cycle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8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20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n-lt"/>
                          <a:ea typeface="Times New Roman" panose="02020603050405020304" pitchFamily="18" charset="0"/>
                          <a:cs typeface="Palatino" charset="0"/>
                        </a:rPr>
                        <a:t>Major Trangressive/Regressive facies cycle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8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20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n-lt"/>
                          <a:ea typeface="Times New Roman" panose="02020603050405020304" pitchFamily="18" charset="0"/>
                          <a:cs typeface="Palatino" charset="0"/>
                        </a:rPr>
                        <a:t>Sequence cycle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n-lt"/>
                          <a:ea typeface="Times New Roman" panose="02020603050405020304" pitchFamily="18" charset="0"/>
                          <a:cs typeface="Palatino" charset="0"/>
                        </a:rPr>
                        <a:t>Systems tracts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n-lt"/>
                          <a:ea typeface="Times New Roman" panose="02020603050405020304" pitchFamily="18" charset="0"/>
                          <a:cs typeface="Palatino" charset="0"/>
                        </a:rPr>
                        <a:t>Periodic parasequence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8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20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n-lt"/>
                          <a:ea typeface="Times New Roman" panose="02020603050405020304" pitchFamily="18" charset="0"/>
                          <a:cs typeface="Palatino" charset="0"/>
                        </a:rPr>
                        <a:t>Depostional</a:t>
                      </a:r>
                      <a:r>
                        <a:rPr kumimoji="0" lang="en-US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n-lt"/>
                          <a:ea typeface="Times New Roman" panose="02020603050405020304" pitchFamily="18" charset="0"/>
                          <a:cs typeface="Palatino" charset="0"/>
                        </a:rPr>
                        <a:t> system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n-lt"/>
                          <a:ea typeface="Times New Roman" panose="02020603050405020304" pitchFamily="18" charset="0"/>
                          <a:cs typeface="Palatino" charset="0"/>
                        </a:rPr>
                        <a:t>Lithofacies tracts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n-lt"/>
                          <a:ea typeface="Times New Roman" panose="02020603050405020304" pitchFamily="18" charset="0"/>
                          <a:cs typeface="Palatino" charset="0"/>
                        </a:rPr>
                        <a:t>Episodic </a:t>
                      </a:r>
                      <a:r>
                        <a:rPr kumimoji="0" lang="en-US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n-lt"/>
                          <a:ea typeface="Times New Roman" panose="02020603050405020304" pitchFamily="18" charset="0"/>
                          <a:cs typeface="Palatino" charset="0"/>
                        </a:rPr>
                        <a:t>parasequence</a:t>
                      </a:r>
                      <a:endParaRPr kumimoji="0" lang="en-US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2020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n-lt"/>
                        <a:ea typeface="Times New Roman" panose="02020603050405020304" pitchFamily="18" charset="0"/>
                        <a:cs typeface="Palatino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n-lt"/>
                          <a:ea typeface="Times New Roman" panose="02020603050405020304" pitchFamily="18" charset="0"/>
                          <a:cs typeface="Palatino" charset="0"/>
                        </a:rPr>
                        <a:t>Marker beds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n-lt"/>
                          <a:ea typeface="Times New Roman" panose="02020603050405020304" pitchFamily="18" charset="0"/>
                          <a:cs typeface="Palatino" charset="0"/>
                        </a:rPr>
                        <a:t>Beds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n-lt"/>
                          <a:ea typeface="Times New Roman" panose="02020603050405020304" pitchFamily="18" charset="0"/>
                          <a:cs typeface="Palatino" charset="0"/>
                        </a:rPr>
                        <a:t>Laminae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9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8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20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Palatino" charset="0"/>
                        </a:rPr>
                        <a:t>Distribution in space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8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20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Palatino" charset="0"/>
                        </a:rPr>
                        <a:t>Regional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8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20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Palatino" charset="0"/>
                        </a:rPr>
                        <a:t>Regional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8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20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Palatino" charset="0"/>
                        </a:rPr>
                        <a:t>Local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8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20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Palatino" charset="0"/>
                        </a:rPr>
                        <a:t>Global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8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20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Palatino" charset="0"/>
                        </a:rPr>
                        <a:t>Global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8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20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Palatino" charset="0"/>
                        </a:rPr>
                        <a:t>Global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8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20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Palatino" charset="0"/>
                        </a:rPr>
                        <a:t>Local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63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8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20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Palatino" charset="0"/>
                        </a:rPr>
                        <a:t>Distribution in 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8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20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Palatino" charset="0"/>
                        </a:rPr>
                        <a:t>1st Order Episodic Event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8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20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Palatino" charset="0"/>
                        </a:rPr>
                        <a:t>2nd Order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Palatino" charset="0"/>
                        </a:rPr>
                        <a:t>Non-periodic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8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20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Palatino" charset="0"/>
                        </a:rPr>
                        <a:t>3rd Order Episodic Event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8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20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Palatino" charset="0"/>
                        </a:rPr>
                        <a:t>1st Order Cycle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8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20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Palatino" charset="0"/>
                        </a:rPr>
                        <a:t>2nd Order Cycle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8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20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Palatino" charset="0"/>
                        </a:rPr>
                        <a:t>3rd-6th Order Cycles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8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20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Palatino" charset="0"/>
                        </a:rPr>
                        <a:t>Episodic Event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17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8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20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Palatino" charset="0"/>
                        </a:rPr>
                        <a:t>Causes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8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20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Palatino" charset="0"/>
                        </a:rPr>
                        <a:t>Crustal extension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Palatino" charset="0"/>
                        </a:rPr>
                        <a:t>Thermal cooling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Palatino" charset="0"/>
                        </a:rPr>
                        <a:t>Flexure loading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8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20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Palatino" charset="0"/>
                        </a:rPr>
                        <a:t>Changes in rate of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Palatino" charset="0"/>
                        </a:rPr>
                        <a:t>1) Tectonic subsidence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Palatino" charset="0"/>
                        </a:rPr>
                        <a:t>2) Sediment supply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8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20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Palatino" charset="0"/>
                        </a:rPr>
                        <a:t>Local and regional stress release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8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20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Palatino" charset="0"/>
                        </a:rPr>
                        <a:t>Changes in ocean basin volume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8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20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Palatino" charset="0"/>
                        </a:rPr>
                        <a:t>Changes in ocean basin volume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8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20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Palatino" charset="0"/>
                        </a:rPr>
                        <a:t>Changes in climate, water volume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8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20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Palatino" charset="0"/>
                        </a:rPr>
                        <a:t>Local sedimentary processes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80663" name="Rectangle 55"/>
          <p:cNvSpPr>
            <a:spLocks noChangeArrowheads="1"/>
          </p:cNvSpPr>
          <p:nvPr/>
        </p:nvSpPr>
        <p:spPr bwMode="auto">
          <a:xfrm>
            <a:off x="1294608" y="997583"/>
            <a:ext cx="749458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 sz="2000" dirty="0">
                <a:solidFill>
                  <a:schemeClr val="tx2"/>
                </a:solidFill>
                <a:latin typeface="+mn-lt"/>
              </a:rPr>
              <a:t>The distribution of stratigraphic signatures in time and space in the rock record (from Vail et al., 1991).</a:t>
            </a:r>
            <a:r>
              <a:rPr lang="en-US" altLang="en-US" dirty="0">
                <a:solidFill>
                  <a:schemeClr val="tx2"/>
                </a:solidFill>
                <a:latin typeface="+mn-lt"/>
              </a:rPr>
              <a:t> </a:t>
            </a:r>
          </a:p>
        </p:txBody>
      </p:sp>
      <p:sp>
        <p:nvSpPr>
          <p:cNvPr id="580664" name="Rectangle 56"/>
          <p:cNvSpPr>
            <a:spLocks noGrp="1" noChangeArrowheads="1"/>
          </p:cNvSpPr>
          <p:nvPr>
            <p:ph type="title"/>
          </p:nvPr>
        </p:nvSpPr>
        <p:spPr>
          <a:xfrm>
            <a:off x="228600" y="95320"/>
            <a:ext cx="8610600" cy="914400"/>
          </a:xfrm>
          <a:noFill/>
          <a:ln/>
        </p:spPr>
        <p:txBody>
          <a:bodyPr/>
          <a:lstStyle/>
          <a:p>
            <a:r>
              <a:rPr lang="en-US" altLang="en-US" sz="4000" b="1" dirty="0">
                <a:solidFill>
                  <a:schemeClr val="tx2"/>
                </a:solidFill>
                <a:latin typeface="+mn-lt"/>
              </a:rPr>
              <a:t>Sequence Stratigraphic Principles</a:t>
            </a:r>
            <a:r>
              <a:rPr lang="en-US" altLang="en-US" sz="4000" dirty="0">
                <a:solidFill>
                  <a:schemeClr val="tx2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6222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72933" y="6286500"/>
            <a:ext cx="2827867" cy="571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6800" rIns="7200" bIns="108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82658" name="Rectangle 2"/>
          <p:cNvSpPr>
            <a:spLocks noChangeArrowheads="1"/>
          </p:cNvSpPr>
          <p:nvPr/>
        </p:nvSpPr>
        <p:spPr bwMode="auto">
          <a:xfrm>
            <a:off x="381001" y="4846251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582659" name="Rectangle 3"/>
          <p:cNvSpPr>
            <a:spLocks noChangeArrowheads="1"/>
          </p:cNvSpPr>
          <p:nvPr/>
        </p:nvSpPr>
        <p:spPr bwMode="auto">
          <a:xfrm>
            <a:off x="927099" y="1145566"/>
            <a:ext cx="687916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l"/>
            <a:r>
              <a:rPr lang="en-US" altLang="en-US" sz="2000" b="0" dirty="0">
                <a:solidFill>
                  <a:schemeClr val="tx2"/>
                </a:solidFill>
                <a:latin typeface="Helvetica" panose="020B0604020202020204" pitchFamily="34" charset="0"/>
              </a:rPr>
              <a:t>Stratigraphic cycles and their causes (from </a:t>
            </a:r>
            <a:r>
              <a:rPr lang="en-US" altLang="en-US" sz="2000" b="0" dirty="0" err="1">
                <a:solidFill>
                  <a:schemeClr val="tx2"/>
                </a:solidFill>
                <a:latin typeface="Helvetica" panose="020B0604020202020204" pitchFamily="34" charset="0"/>
              </a:rPr>
              <a:t>Miall</a:t>
            </a:r>
            <a:r>
              <a:rPr lang="en-US" altLang="en-US" sz="2000" b="0" dirty="0">
                <a:solidFill>
                  <a:schemeClr val="tx2"/>
                </a:solidFill>
                <a:latin typeface="Helvetica" panose="020B0604020202020204" pitchFamily="34" charset="0"/>
              </a:rPr>
              <a:t>, 1990).</a:t>
            </a:r>
            <a:r>
              <a:rPr lang="en-US" altLang="en-US" sz="2000" b="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582660" name="Rectangle 4"/>
          <p:cNvSpPr>
            <a:spLocks noChangeArrowheads="1"/>
          </p:cNvSpPr>
          <p:nvPr/>
        </p:nvSpPr>
        <p:spPr bwMode="auto">
          <a:xfrm>
            <a:off x="381001" y="1723640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endParaRPr lang="en-US" altLang="en-US"/>
          </a:p>
        </p:txBody>
      </p:sp>
      <p:graphicFrame>
        <p:nvGraphicFramePr>
          <p:cNvPr id="582661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049239"/>
              </p:ext>
            </p:extLst>
          </p:nvPr>
        </p:nvGraphicFramePr>
        <p:xfrm>
          <a:off x="982134" y="1540403"/>
          <a:ext cx="7696200" cy="5080318"/>
        </p:xfrm>
        <a:graphic>
          <a:graphicData uri="http://schemas.openxmlformats.org/drawingml/2006/table">
            <a:tbl>
              <a:tblPr/>
              <a:tblGrid>
                <a:gridCol w="1457325"/>
                <a:gridCol w="2690813"/>
                <a:gridCol w="1079500"/>
                <a:gridCol w="2468562"/>
              </a:tblGrid>
              <a:tr h="5921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8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20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Palatino" charset="0"/>
                        </a:rPr>
                        <a:t>Type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8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20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Palatino" charset="0"/>
                        </a:rPr>
                        <a:t>Other terms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8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20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Palatino" charset="0"/>
                        </a:rPr>
                        <a:t>Duration, m.y.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8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20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Palatino" charset="0"/>
                        </a:rPr>
                        <a:t>Probable cause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91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8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20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Palatino" charset="0"/>
                        </a:rPr>
                        <a:t>First Order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8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20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Palatino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8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20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Palatino" charset="0"/>
                        </a:rPr>
                        <a:t>200-400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8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20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Palatino" charset="0"/>
                        </a:rPr>
                        <a:t>Major eustatic cycles caused by formation and breakup of super-continents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77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8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20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Palatino" charset="0"/>
                        </a:rPr>
                        <a:t>Second Order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8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20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Palatino" charset="0"/>
                        </a:rPr>
                        <a:t>Supercycle (Vail et al., 1977b); sequence (Sloss, 1963)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8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20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Palatino" charset="0"/>
                        </a:rPr>
                        <a:t>10-100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8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20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Palatino" charset="0"/>
                        </a:rPr>
                        <a:t>Eustatic cycles induced by volume changes in global midoceanic spreading ridge system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07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8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20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Palatino" charset="0"/>
                        </a:rPr>
                        <a:t>Third Order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8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20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Palatino" charset="0"/>
                        </a:rPr>
                        <a:t>Mesothem (Ramsbottom, 1979); megacyclothem (Heckel, 1986)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8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20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Palatino" charset="0"/>
                        </a:rPr>
                        <a:t>1-10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8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20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Palatino" charset="0"/>
                        </a:rPr>
                        <a:t>Possibly produced by ridge changes and continental ice growth and decay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91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8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20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Palatino" charset="0"/>
                        </a:rPr>
                        <a:t>Fourth Order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8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20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Palatino" charset="0"/>
                        </a:rPr>
                        <a:t>Cyclothem (Wanless and Weller, 1932); major cycle (Heckel, 1986)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8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20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Palatino" charset="0"/>
                        </a:rPr>
                        <a:t>0.2-0.5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8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20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Palatino" charset="0"/>
                        </a:rPr>
                        <a:t>Milankovitch glacioeustatic cycles, astronomical forcing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8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20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Palatino" charset="0"/>
                        </a:rPr>
                        <a:t>Fifth Order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8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20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Palatino" charset="0"/>
                        </a:rPr>
                        <a:t>Minor cycle (</a:t>
                      </a:r>
                      <a:r>
                        <a:rPr kumimoji="0" lang="en-US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Palatino" charset="0"/>
                        </a:rPr>
                        <a:t>Heckel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Palatino" charset="0"/>
                        </a:rPr>
                        <a:t>, 1986)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8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20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Palatino" charset="0"/>
                        </a:rPr>
                        <a:t>0.01-0.2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8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2000"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i="1"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Palatino" charset="0"/>
                        </a:rPr>
                        <a:t>Milankovitch </a:t>
                      </a:r>
                      <a:r>
                        <a:rPr kumimoji="0" lang="en-US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Palatino" charset="0"/>
                        </a:rPr>
                        <a:t>glacioeustatic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020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Palatino" charset="0"/>
                        </a:rPr>
                        <a:t> cycles, astronomical forcing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Rectangle 56"/>
          <p:cNvSpPr>
            <a:spLocks noGrp="1" noChangeArrowheads="1"/>
          </p:cNvSpPr>
          <p:nvPr>
            <p:ph type="title"/>
          </p:nvPr>
        </p:nvSpPr>
        <p:spPr>
          <a:xfrm>
            <a:off x="228600" y="95320"/>
            <a:ext cx="8610600" cy="914400"/>
          </a:xfrm>
          <a:noFill/>
          <a:ln/>
        </p:spPr>
        <p:txBody>
          <a:bodyPr/>
          <a:lstStyle/>
          <a:p>
            <a:r>
              <a:rPr lang="en-US" altLang="en-US" sz="4000" b="1" dirty="0">
                <a:solidFill>
                  <a:schemeClr val="tx2"/>
                </a:solidFill>
                <a:latin typeface="+mn-lt"/>
              </a:rPr>
              <a:t>Sequence Stratigraphic Principles</a:t>
            </a:r>
            <a:r>
              <a:rPr lang="en-US" altLang="en-US" sz="4000" dirty="0">
                <a:solidFill>
                  <a:schemeClr val="tx2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658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Rectangle 2"/>
          <p:cNvSpPr>
            <a:spLocks noChangeArrowheads="1"/>
          </p:cNvSpPr>
          <p:nvPr/>
        </p:nvSpPr>
        <p:spPr bwMode="auto">
          <a:xfrm>
            <a:off x="381001" y="4846251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537603" name="Rectangle 3"/>
          <p:cNvSpPr>
            <a:spLocks noChangeArrowheads="1"/>
          </p:cNvSpPr>
          <p:nvPr/>
        </p:nvSpPr>
        <p:spPr bwMode="auto">
          <a:xfrm>
            <a:off x="381001" y="1723640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endParaRPr lang="en-US" altLang="en-US"/>
          </a:p>
        </p:txBody>
      </p:sp>
      <p:pic>
        <p:nvPicPr>
          <p:cNvPr id="537607" name="Picture 7" descr="slide2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5700" y="1320546"/>
            <a:ext cx="7486269" cy="49659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Rectangle 56"/>
          <p:cNvSpPr>
            <a:spLocks noGrp="1" noChangeArrowheads="1"/>
          </p:cNvSpPr>
          <p:nvPr>
            <p:ph type="title"/>
          </p:nvPr>
        </p:nvSpPr>
        <p:spPr>
          <a:xfrm>
            <a:off x="228600" y="95320"/>
            <a:ext cx="8610600" cy="914400"/>
          </a:xfrm>
          <a:noFill/>
          <a:ln/>
        </p:spPr>
        <p:txBody>
          <a:bodyPr/>
          <a:lstStyle/>
          <a:p>
            <a:r>
              <a:rPr lang="en-US" altLang="en-US" sz="4000" b="1" dirty="0">
                <a:solidFill>
                  <a:schemeClr val="tx2"/>
                </a:solidFill>
                <a:latin typeface="+mn-lt"/>
              </a:rPr>
              <a:t>Sequence Stratigraphic Principles</a:t>
            </a:r>
            <a:r>
              <a:rPr lang="en-US" altLang="en-US" sz="4000" dirty="0">
                <a:solidFill>
                  <a:schemeClr val="tx2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3420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9651" name="Picture 3" descr="slide2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0565" y="1093002"/>
            <a:ext cx="7962900" cy="520731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56"/>
          <p:cNvSpPr>
            <a:spLocks noGrp="1" noChangeArrowheads="1"/>
          </p:cNvSpPr>
          <p:nvPr>
            <p:ph type="title"/>
          </p:nvPr>
        </p:nvSpPr>
        <p:spPr>
          <a:xfrm>
            <a:off x="228600" y="95320"/>
            <a:ext cx="8610600" cy="914400"/>
          </a:xfrm>
          <a:noFill/>
          <a:ln/>
        </p:spPr>
        <p:txBody>
          <a:bodyPr/>
          <a:lstStyle/>
          <a:p>
            <a:r>
              <a:rPr lang="en-US" altLang="en-US" sz="4000" b="1" dirty="0">
                <a:solidFill>
                  <a:schemeClr val="tx2"/>
                </a:solidFill>
                <a:latin typeface="+mn-lt"/>
              </a:rPr>
              <a:t>Sequence Stratigraphic Principles</a:t>
            </a:r>
            <a:r>
              <a:rPr lang="en-US" altLang="en-US" sz="4000" dirty="0">
                <a:solidFill>
                  <a:schemeClr val="tx2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1896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1699" name="Picture 3" descr="LowstandHumidBlock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9697" y="1077452"/>
            <a:ext cx="7086600" cy="52800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56"/>
          <p:cNvSpPr>
            <a:spLocks noGrp="1" noChangeArrowheads="1"/>
          </p:cNvSpPr>
          <p:nvPr>
            <p:ph type="title"/>
          </p:nvPr>
        </p:nvSpPr>
        <p:spPr>
          <a:xfrm>
            <a:off x="228600" y="95320"/>
            <a:ext cx="8610600" cy="914400"/>
          </a:xfrm>
          <a:noFill/>
          <a:ln/>
        </p:spPr>
        <p:txBody>
          <a:bodyPr/>
          <a:lstStyle/>
          <a:p>
            <a:r>
              <a:rPr lang="en-US" altLang="en-US" sz="4000" b="1" dirty="0">
                <a:solidFill>
                  <a:schemeClr val="tx2"/>
                </a:solidFill>
                <a:latin typeface="+mn-lt"/>
              </a:rPr>
              <a:t>Sequence Stratigraphic Principles</a:t>
            </a:r>
            <a:r>
              <a:rPr lang="en-US" altLang="en-US" sz="4000" dirty="0">
                <a:solidFill>
                  <a:schemeClr val="tx2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0551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3747" name="Picture 3" descr="slide40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443" y="1096613"/>
            <a:ext cx="7770114" cy="5189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56"/>
          <p:cNvSpPr>
            <a:spLocks noGrp="1" noChangeArrowheads="1"/>
          </p:cNvSpPr>
          <p:nvPr>
            <p:ph type="title"/>
          </p:nvPr>
        </p:nvSpPr>
        <p:spPr>
          <a:xfrm>
            <a:off x="228600" y="95320"/>
            <a:ext cx="8610600" cy="914400"/>
          </a:xfrm>
          <a:noFill/>
          <a:ln/>
        </p:spPr>
        <p:txBody>
          <a:bodyPr/>
          <a:lstStyle/>
          <a:p>
            <a:r>
              <a:rPr lang="en-US" altLang="en-US" sz="4000" b="1" dirty="0">
                <a:solidFill>
                  <a:schemeClr val="tx2"/>
                </a:solidFill>
                <a:latin typeface="+mn-lt"/>
              </a:rPr>
              <a:t>Sequence Stratigraphic Principles</a:t>
            </a:r>
            <a:r>
              <a:rPr lang="en-US" altLang="en-US" sz="4000" dirty="0">
                <a:solidFill>
                  <a:schemeClr val="tx2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8763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5795" name="Picture 3" descr="slide5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4104" y="1145186"/>
            <a:ext cx="7834884" cy="514921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56"/>
          <p:cNvSpPr>
            <a:spLocks noGrp="1" noChangeArrowheads="1"/>
          </p:cNvSpPr>
          <p:nvPr>
            <p:ph type="title"/>
          </p:nvPr>
        </p:nvSpPr>
        <p:spPr>
          <a:xfrm>
            <a:off x="228600" y="95320"/>
            <a:ext cx="8610600" cy="914400"/>
          </a:xfrm>
          <a:noFill/>
          <a:ln/>
        </p:spPr>
        <p:txBody>
          <a:bodyPr/>
          <a:lstStyle/>
          <a:p>
            <a:r>
              <a:rPr lang="en-US" altLang="en-US" sz="4000" b="1" dirty="0">
                <a:solidFill>
                  <a:schemeClr val="tx2"/>
                </a:solidFill>
                <a:latin typeface="+mn-lt"/>
              </a:rPr>
              <a:t>Sequence Stratigraphic Principles</a:t>
            </a:r>
            <a:r>
              <a:rPr lang="en-US" altLang="en-US" sz="4000" dirty="0">
                <a:solidFill>
                  <a:schemeClr val="tx2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1384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7843" name="Picture 3" descr="slide5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4102" y="1104903"/>
            <a:ext cx="7840980" cy="522065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56"/>
          <p:cNvSpPr>
            <a:spLocks noGrp="1" noChangeArrowheads="1"/>
          </p:cNvSpPr>
          <p:nvPr>
            <p:ph type="title"/>
          </p:nvPr>
        </p:nvSpPr>
        <p:spPr>
          <a:xfrm>
            <a:off x="228600" y="95320"/>
            <a:ext cx="8610600" cy="914400"/>
          </a:xfrm>
          <a:noFill/>
          <a:ln/>
        </p:spPr>
        <p:txBody>
          <a:bodyPr/>
          <a:lstStyle/>
          <a:p>
            <a:r>
              <a:rPr lang="en-US" altLang="en-US" sz="4000" b="1" dirty="0">
                <a:solidFill>
                  <a:schemeClr val="tx2"/>
                </a:solidFill>
                <a:latin typeface="+mn-lt"/>
              </a:rPr>
              <a:t>Sequence Stratigraphic Principles</a:t>
            </a:r>
            <a:r>
              <a:rPr lang="en-US" altLang="en-US" sz="4000" dirty="0">
                <a:solidFill>
                  <a:schemeClr val="tx2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123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9891" name="Picture 3" descr="ARidXsection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3303" y="1143000"/>
            <a:ext cx="7940135" cy="515950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56"/>
          <p:cNvSpPr>
            <a:spLocks noGrp="1" noChangeArrowheads="1"/>
          </p:cNvSpPr>
          <p:nvPr>
            <p:ph type="title"/>
          </p:nvPr>
        </p:nvSpPr>
        <p:spPr>
          <a:xfrm>
            <a:off x="228600" y="95320"/>
            <a:ext cx="8610600" cy="914400"/>
          </a:xfrm>
          <a:noFill/>
          <a:ln/>
        </p:spPr>
        <p:txBody>
          <a:bodyPr/>
          <a:lstStyle/>
          <a:p>
            <a:r>
              <a:rPr lang="en-US" altLang="en-US" sz="4000" b="1" dirty="0">
                <a:solidFill>
                  <a:schemeClr val="tx2"/>
                </a:solidFill>
                <a:latin typeface="+mn-lt"/>
              </a:rPr>
              <a:t>Sequence Stratigraphic Principles</a:t>
            </a:r>
            <a:r>
              <a:rPr lang="en-US" altLang="en-US" sz="4000" dirty="0">
                <a:solidFill>
                  <a:schemeClr val="tx2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5231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1939" name="Picture 3" descr="slide5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4472" y="1111317"/>
            <a:ext cx="7900416" cy="521550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56"/>
          <p:cNvSpPr>
            <a:spLocks noGrp="1" noChangeArrowheads="1"/>
          </p:cNvSpPr>
          <p:nvPr>
            <p:ph type="title"/>
          </p:nvPr>
        </p:nvSpPr>
        <p:spPr>
          <a:xfrm>
            <a:off x="228600" y="95320"/>
            <a:ext cx="8610600" cy="914400"/>
          </a:xfrm>
          <a:noFill/>
          <a:ln/>
        </p:spPr>
        <p:txBody>
          <a:bodyPr/>
          <a:lstStyle/>
          <a:p>
            <a:r>
              <a:rPr lang="en-US" altLang="en-US" sz="4000" b="1" dirty="0">
                <a:solidFill>
                  <a:schemeClr val="tx2"/>
                </a:solidFill>
                <a:latin typeface="+mn-lt"/>
              </a:rPr>
              <a:t>Sequence Stratigraphic Principles</a:t>
            </a:r>
            <a:r>
              <a:rPr lang="en-US" altLang="en-US" sz="4000" dirty="0">
                <a:solidFill>
                  <a:schemeClr val="tx2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5100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7" name="Rectangle 5"/>
          <p:cNvSpPr>
            <a:spLocks noChangeArrowheads="1"/>
          </p:cNvSpPr>
          <p:nvPr/>
        </p:nvSpPr>
        <p:spPr bwMode="auto">
          <a:xfrm>
            <a:off x="381000" y="4759919"/>
            <a:ext cx="9906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207842"/>
            <a:ext cx="8458200" cy="762000"/>
          </a:xfrm>
        </p:spPr>
        <p:txBody>
          <a:bodyPr/>
          <a:lstStyle/>
          <a:p>
            <a:pPr algn="l"/>
            <a:r>
              <a:rPr lang="en-US" altLang="en-US" sz="2000" b="1" i="1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Establish Timing of Events</a:t>
            </a:r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1908098"/>
            <a:ext cx="8001000" cy="2705100"/>
          </a:xfrm>
        </p:spPr>
        <p:txBody>
          <a:bodyPr>
            <a:normAutofit lnSpcReduction="10000"/>
          </a:bodyPr>
          <a:lstStyle/>
          <a:p>
            <a:pPr marL="461963" indent="-461963">
              <a:lnSpc>
                <a:spcPct val="90000"/>
              </a:lnSpc>
            </a:pPr>
            <a:r>
              <a:rPr lang="en-US" altLang="en-US" sz="2000" b="1" dirty="0">
                <a:latin typeface="+mn-lt"/>
                <a:cs typeface="Times New Roman" panose="02020603050405020304" pitchFamily="18" charset="0"/>
              </a:rPr>
              <a:t>Defines chronostratigraphic framework for deposition of sediments &amp; illustrates relationship between sequences &amp; systems tracts through integration of cores, outcrop, well &amp; seismic data</a:t>
            </a:r>
          </a:p>
          <a:p>
            <a:pPr marL="461963" indent="-461963">
              <a:lnSpc>
                <a:spcPct val="90000"/>
              </a:lnSpc>
            </a:pPr>
            <a:r>
              <a:rPr lang="en-US" altLang="en-US" sz="2000" b="1" dirty="0">
                <a:latin typeface="+mn-lt"/>
                <a:cs typeface="Times New Roman" panose="02020603050405020304" pitchFamily="18" charset="0"/>
              </a:rPr>
              <a:t>A means of quantifying models which explain &amp; predict stratal geometries produced between sequence stratigraphic boundaries &amp; complex sediment geometries &amp; architectures</a:t>
            </a:r>
          </a:p>
          <a:p>
            <a:pPr marL="461963" indent="-461963">
              <a:lnSpc>
                <a:spcPct val="90000"/>
              </a:lnSpc>
            </a:pPr>
            <a:r>
              <a:rPr lang="en-US" altLang="en-US" sz="2000" b="1" dirty="0">
                <a:latin typeface="+mn-lt"/>
                <a:cs typeface="Times New Roman" panose="02020603050405020304" pitchFamily="18" charset="0"/>
              </a:rPr>
              <a:t>Enhances </a:t>
            </a:r>
            <a:r>
              <a:rPr lang="en-US" altLang="en-US" sz="2000" b="1" dirty="0" err="1">
                <a:latin typeface="+mn-lt"/>
                <a:cs typeface="Times New Roman" panose="02020603050405020304" pitchFamily="18" charset="0"/>
              </a:rPr>
              <a:t>biostratigraphic</a:t>
            </a:r>
            <a:r>
              <a:rPr lang="en-US" altLang="en-US" sz="2000" b="1" dirty="0">
                <a:latin typeface="+mn-lt"/>
                <a:cs typeface="Times New Roman" panose="02020603050405020304" pitchFamily="18" charset="0"/>
              </a:rPr>
              <a:t> studies providing age constraints for stratal geometries &amp; sequence stratigraphic interpretations by tying stratigraphy to established sea level charts &amp; matching simulation to interpretation</a:t>
            </a:r>
          </a:p>
        </p:txBody>
      </p:sp>
      <p:sp>
        <p:nvSpPr>
          <p:cNvPr id="274436" name="Text Box 4"/>
          <p:cNvSpPr txBox="1">
            <a:spLocks noChangeArrowheads="1"/>
          </p:cNvSpPr>
          <p:nvPr/>
        </p:nvSpPr>
        <p:spPr bwMode="auto">
          <a:xfrm>
            <a:off x="571500" y="4567535"/>
            <a:ext cx="7162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2000" i="1" dirty="0">
                <a:solidFill>
                  <a:schemeClr val="tx2"/>
                </a:solidFill>
                <a:latin typeface="+mn-lt"/>
              </a:rPr>
              <a:t>Examples: Prediction of Chronostratigraphy</a:t>
            </a:r>
          </a:p>
          <a:p>
            <a:pPr algn="l">
              <a:buFontTx/>
              <a:buChar char="-"/>
            </a:pPr>
            <a:r>
              <a:rPr lang="en-US" altLang="en-US" sz="2000" i="1" dirty="0">
                <a:solidFill>
                  <a:schemeClr val="tx2"/>
                </a:solidFill>
                <a:latin typeface="+mn-lt"/>
              </a:rPr>
              <a:t>Neogene carbonates of the Great Bahamas </a:t>
            </a:r>
          </a:p>
          <a:p>
            <a:pPr algn="l">
              <a:buFontTx/>
              <a:buChar char="-"/>
            </a:pPr>
            <a:r>
              <a:rPr lang="en-US" altLang="en-US" sz="2000" i="1" dirty="0">
                <a:solidFill>
                  <a:schemeClr val="tx2"/>
                </a:solidFill>
                <a:latin typeface="+mn-lt"/>
              </a:rPr>
              <a:t>Neogene </a:t>
            </a:r>
            <a:r>
              <a:rPr lang="en-US" altLang="en-US" sz="2000" i="1" dirty="0" err="1">
                <a:solidFill>
                  <a:schemeClr val="tx2"/>
                </a:solidFill>
                <a:latin typeface="+mn-lt"/>
              </a:rPr>
              <a:t>siliciclastics</a:t>
            </a:r>
            <a:r>
              <a:rPr lang="en-US" altLang="en-US" sz="2000" i="1" dirty="0">
                <a:solidFill>
                  <a:schemeClr val="tx2"/>
                </a:solidFill>
                <a:latin typeface="+mn-lt"/>
              </a:rPr>
              <a:t> of the Baltimore Canyon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66700" y="152400"/>
            <a:ext cx="7391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baseline="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en-US" altLang="en-US" sz="4000" b="1" i="1" dirty="0" smtClean="0">
                <a:solidFill>
                  <a:schemeClr val="tx2"/>
                </a:solidFill>
              </a:rPr>
              <a:t>Why Use Simulations</a:t>
            </a:r>
            <a:endParaRPr kumimoji="0" lang="en-US" altLang="en-US" sz="40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73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987" name="Picture 3" descr="slide5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4831" y="1077452"/>
            <a:ext cx="7920990" cy="528066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56"/>
          <p:cNvSpPr>
            <a:spLocks noGrp="1" noChangeArrowheads="1"/>
          </p:cNvSpPr>
          <p:nvPr>
            <p:ph type="title"/>
          </p:nvPr>
        </p:nvSpPr>
        <p:spPr>
          <a:xfrm>
            <a:off x="228600" y="95320"/>
            <a:ext cx="8610600" cy="914400"/>
          </a:xfrm>
          <a:noFill/>
          <a:ln/>
        </p:spPr>
        <p:txBody>
          <a:bodyPr/>
          <a:lstStyle/>
          <a:p>
            <a:r>
              <a:rPr lang="en-US" altLang="en-US" sz="4000" b="1" dirty="0">
                <a:solidFill>
                  <a:schemeClr val="tx2"/>
                </a:solidFill>
                <a:latin typeface="+mn-lt"/>
              </a:rPr>
              <a:t>Sequence Stratigraphic Principles</a:t>
            </a:r>
            <a:r>
              <a:rPr lang="en-US" altLang="en-US" sz="4000" dirty="0">
                <a:solidFill>
                  <a:schemeClr val="tx2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9142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6035" name="Picture 3" descr="slide59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8" b="4392"/>
          <a:stretch/>
        </p:blipFill>
        <p:spPr>
          <a:xfrm>
            <a:off x="651933" y="1100662"/>
            <a:ext cx="8599932" cy="51894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56"/>
          <p:cNvSpPr>
            <a:spLocks noGrp="1" noChangeArrowheads="1"/>
          </p:cNvSpPr>
          <p:nvPr>
            <p:ph type="title"/>
          </p:nvPr>
        </p:nvSpPr>
        <p:spPr>
          <a:xfrm>
            <a:off x="228600" y="95320"/>
            <a:ext cx="8610600" cy="914400"/>
          </a:xfrm>
          <a:noFill/>
          <a:ln/>
        </p:spPr>
        <p:txBody>
          <a:bodyPr/>
          <a:lstStyle/>
          <a:p>
            <a:r>
              <a:rPr lang="en-US" altLang="en-US" sz="4000" b="1" dirty="0">
                <a:solidFill>
                  <a:schemeClr val="tx2"/>
                </a:solidFill>
                <a:latin typeface="+mn-lt"/>
              </a:rPr>
              <a:t>Sequence Stratigraphic Principles</a:t>
            </a:r>
            <a:r>
              <a:rPr lang="en-US" altLang="en-US" sz="4000" dirty="0">
                <a:solidFill>
                  <a:schemeClr val="tx2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2281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8083" name="Group 3"/>
          <p:cNvGrpSpPr>
            <a:grpSpLocks noChangeAspect="1"/>
          </p:cNvGrpSpPr>
          <p:nvPr/>
        </p:nvGrpSpPr>
        <p:grpSpPr bwMode="auto">
          <a:xfrm>
            <a:off x="698494" y="1185328"/>
            <a:ext cx="8469630" cy="4520546"/>
            <a:chOff x="144" y="864"/>
            <a:chExt cx="4656" cy="2867"/>
          </a:xfrm>
        </p:grpSpPr>
        <p:sp>
          <p:nvSpPr>
            <p:cNvPr id="558084" name="Rectangle 4"/>
            <p:cNvSpPr>
              <a:spLocks noChangeArrowheads="1"/>
            </p:cNvSpPr>
            <p:nvPr/>
          </p:nvSpPr>
          <p:spPr bwMode="auto">
            <a:xfrm>
              <a:off x="144" y="864"/>
              <a:ext cx="4656" cy="278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58085" name="Picture 5" descr="slide6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25" b="1601"/>
            <a:stretch/>
          </p:blipFill>
          <p:spPr bwMode="auto">
            <a:xfrm>
              <a:off x="144" y="1122"/>
              <a:ext cx="4560" cy="26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" name="Rectangle 56"/>
          <p:cNvSpPr>
            <a:spLocks noGrp="1" noChangeArrowheads="1"/>
          </p:cNvSpPr>
          <p:nvPr>
            <p:ph type="title"/>
          </p:nvPr>
        </p:nvSpPr>
        <p:spPr>
          <a:xfrm>
            <a:off x="228600" y="95320"/>
            <a:ext cx="8610600" cy="914400"/>
          </a:xfrm>
          <a:noFill/>
          <a:ln/>
        </p:spPr>
        <p:txBody>
          <a:bodyPr/>
          <a:lstStyle/>
          <a:p>
            <a:r>
              <a:rPr lang="en-US" altLang="en-US" sz="4000" b="1" dirty="0">
                <a:solidFill>
                  <a:schemeClr val="tx2"/>
                </a:solidFill>
                <a:latin typeface="+mn-lt"/>
              </a:rPr>
              <a:t>Sequence Stratigraphic Principles</a:t>
            </a:r>
            <a:r>
              <a:rPr lang="en-US" altLang="en-US" sz="4000" dirty="0">
                <a:solidFill>
                  <a:schemeClr val="tx2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085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0131" name="Picture 3" descr="slide6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1230312"/>
            <a:ext cx="7467600" cy="50942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56"/>
          <p:cNvSpPr>
            <a:spLocks noGrp="1" noChangeArrowheads="1"/>
          </p:cNvSpPr>
          <p:nvPr>
            <p:ph type="title"/>
          </p:nvPr>
        </p:nvSpPr>
        <p:spPr>
          <a:xfrm>
            <a:off x="228600" y="95320"/>
            <a:ext cx="8610600" cy="914400"/>
          </a:xfrm>
          <a:noFill/>
          <a:ln/>
        </p:spPr>
        <p:txBody>
          <a:bodyPr/>
          <a:lstStyle/>
          <a:p>
            <a:r>
              <a:rPr lang="en-US" altLang="en-US" sz="4000" b="1" dirty="0">
                <a:solidFill>
                  <a:schemeClr val="tx2"/>
                </a:solidFill>
                <a:latin typeface="+mn-lt"/>
              </a:rPr>
              <a:t>Sequence Stratigraphic Principles</a:t>
            </a:r>
            <a:r>
              <a:rPr lang="en-US" altLang="en-US" sz="4000" dirty="0">
                <a:solidFill>
                  <a:schemeClr val="tx2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042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80" name="Rectangle 4"/>
          <p:cNvSpPr>
            <a:spLocks noChangeArrowheads="1"/>
          </p:cNvSpPr>
          <p:nvPr/>
        </p:nvSpPr>
        <p:spPr bwMode="auto">
          <a:xfrm>
            <a:off x="381000" y="5943600"/>
            <a:ext cx="9906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62179" name="Picture 3" descr="slide6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7737" y="1101464"/>
            <a:ext cx="7239000" cy="52054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Rectangle 56"/>
          <p:cNvSpPr>
            <a:spLocks noGrp="1" noChangeArrowheads="1"/>
          </p:cNvSpPr>
          <p:nvPr>
            <p:ph type="title"/>
          </p:nvPr>
        </p:nvSpPr>
        <p:spPr>
          <a:xfrm>
            <a:off x="228600" y="95320"/>
            <a:ext cx="8610600" cy="914400"/>
          </a:xfrm>
          <a:noFill/>
          <a:ln/>
        </p:spPr>
        <p:txBody>
          <a:bodyPr/>
          <a:lstStyle/>
          <a:p>
            <a:r>
              <a:rPr lang="en-US" altLang="en-US" sz="4000" b="1" dirty="0">
                <a:solidFill>
                  <a:schemeClr val="tx2"/>
                </a:solidFill>
                <a:latin typeface="+mn-lt"/>
              </a:rPr>
              <a:t>Sequence Stratigraphic Principles</a:t>
            </a:r>
            <a:r>
              <a:rPr lang="en-US" altLang="en-US" sz="4000" dirty="0">
                <a:solidFill>
                  <a:schemeClr val="tx2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300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227" name="Picture 3" descr="slide6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3500" y="1089556"/>
            <a:ext cx="7239000" cy="51165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56"/>
          <p:cNvSpPr>
            <a:spLocks noGrp="1" noChangeArrowheads="1"/>
          </p:cNvSpPr>
          <p:nvPr>
            <p:ph type="title"/>
          </p:nvPr>
        </p:nvSpPr>
        <p:spPr>
          <a:xfrm>
            <a:off x="228600" y="95320"/>
            <a:ext cx="8610600" cy="914400"/>
          </a:xfrm>
          <a:noFill/>
          <a:ln/>
        </p:spPr>
        <p:txBody>
          <a:bodyPr/>
          <a:lstStyle/>
          <a:p>
            <a:r>
              <a:rPr lang="en-US" altLang="en-US" sz="4000" b="1" dirty="0">
                <a:solidFill>
                  <a:schemeClr val="tx2"/>
                </a:solidFill>
                <a:latin typeface="+mn-lt"/>
              </a:rPr>
              <a:t>Sequence Stratigraphic Principles</a:t>
            </a:r>
            <a:r>
              <a:rPr lang="en-US" altLang="en-US" sz="4000" dirty="0">
                <a:solidFill>
                  <a:schemeClr val="tx2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031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6275" name="Picture 3" descr="slide65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9" b="4922"/>
          <a:stretch/>
        </p:blipFill>
        <p:spPr>
          <a:xfrm>
            <a:off x="650201" y="1205476"/>
            <a:ext cx="8647938" cy="508525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56"/>
          <p:cNvSpPr>
            <a:spLocks noGrp="1" noChangeArrowheads="1"/>
          </p:cNvSpPr>
          <p:nvPr>
            <p:ph type="title"/>
          </p:nvPr>
        </p:nvSpPr>
        <p:spPr>
          <a:xfrm>
            <a:off x="228600" y="95320"/>
            <a:ext cx="8610600" cy="914400"/>
          </a:xfrm>
          <a:noFill/>
          <a:ln/>
        </p:spPr>
        <p:txBody>
          <a:bodyPr/>
          <a:lstStyle/>
          <a:p>
            <a:r>
              <a:rPr lang="en-US" altLang="en-US" sz="4000" b="1" dirty="0">
                <a:solidFill>
                  <a:schemeClr val="tx2"/>
                </a:solidFill>
                <a:latin typeface="+mn-lt"/>
              </a:rPr>
              <a:t>Sequence Stratigraphic Principles</a:t>
            </a:r>
            <a:r>
              <a:rPr lang="en-US" altLang="en-US" sz="4000" dirty="0">
                <a:solidFill>
                  <a:schemeClr val="tx2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384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8323" name="Group 3"/>
          <p:cNvGrpSpPr>
            <a:grpSpLocks noChangeAspect="1"/>
          </p:cNvGrpSpPr>
          <p:nvPr/>
        </p:nvGrpSpPr>
        <p:grpSpPr bwMode="auto">
          <a:xfrm>
            <a:off x="718185" y="1263720"/>
            <a:ext cx="8469630" cy="4493362"/>
            <a:chOff x="240" y="768"/>
            <a:chExt cx="4656" cy="2832"/>
          </a:xfrm>
        </p:grpSpPr>
        <p:sp>
          <p:nvSpPr>
            <p:cNvPr id="568324" name="Rectangle 4"/>
            <p:cNvSpPr>
              <a:spLocks noChangeArrowheads="1"/>
            </p:cNvSpPr>
            <p:nvPr/>
          </p:nvSpPr>
          <p:spPr bwMode="auto">
            <a:xfrm>
              <a:off x="240" y="768"/>
              <a:ext cx="4656" cy="28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68325" name="Picture 5" descr="slide66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54"/>
            <a:stretch/>
          </p:blipFill>
          <p:spPr bwMode="auto">
            <a:xfrm>
              <a:off x="312" y="939"/>
              <a:ext cx="4512" cy="25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" name="Rectangle 56"/>
          <p:cNvSpPr>
            <a:spLocks noGrp="1" noChangeArrowheads="1"/>
          </p:cNvSpPr>
          <p:nvPr>
            <p:ph type="title"/>
          </p:nvPr>
        </p:nvSpPr>
        <p:spPr>
          <a:xfrm>
            <a:off x="228600" y="95320"/>
            <a:ext cx="8610600" cy="914400"/>
          </a:xfrm>
          <a:noFill/>
          <a:ln/>
        </p:spPr>
        <p:txBody>
          <a:bodyPr/>
          <a:lstStyle/>
          <a:p>
            <a:r>
              <a:rPr lang="en-US" altLang="en-US" sz="4000" b="1" dirty="0">
                <a:solidFill>
                  <a:schemeClr val="tx2"/>
                </a:solidFill>
                <a:latin typeface="+mn-lt"/>
              </a:rPr>
              <a:t>Sequence Stratigraphic Principles</a:t>
            </a:r>
            <a:r>
              <a:rPr lang="en-US" altLang="en-US" sz="4000" dirty="0">
                <a:solidFill>
                  <a:schemeClr val="tx2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2619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0371" name="Picture 3" descr="slide67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3" b="2871"/>
          <a:stretch/>
        </p:blipFill>
        <p:spPr>
          <a:xfrm>
            <a:off x="882442" y="1098898"/>
            <a:ext cx="8149590" cy="517490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56"/>
          <p:cNvSpPr>
            <a:spLocks noGrp="1" noChangeArrowheads="1"/>
          </p:cNvSpPr>
          <p:nvPr>
            <p:ph type="title"/>
          </p:nvPr>
        </p:nvSpPr>
        <p:spPr>
          <a:xfrm>
            <a:off x="228600" y="95320"/>
            <a:ext cx="8610600" cy="914400"/>
          </a:xfrm>
          <a:noFill/>
          <a:ln/>
        </p:spPr>
        <p:txBody>
          <a:bodyPr/>
          <a:lstStyle/>
          <a:p>
            <a:r>
              <a:rPr lang="en-US" altLang="en-US" sz="4000" b="1" dirty="0">
                <a:solidFill>
                  <a:schemeClr val="tx2"/>
                </a:solidFill>
                <a:latin typeface="+mn-lt"/>
              </a:rPr>
              <a:t>Sequence Stratigraphic Principles</a:t>
            </a:r>
            <a:r>
              <a:rPr lang="en-US" altLang="en-US" sz="4000" dirty="0">
                <a:solidFill>
                  <a:schemeClr val="tx2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156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2419" name="Picture 3" descr="slide68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4"/>
          <a:stretch/>
        </p:blipFill>
        <p:spPr>
          <a:xfrm>
            <a:off x="952507" y="1100671"/>
            <a:ext cx="7990332" cy="524536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56"/>
          <p:cNvSpPr>
            <a:spLocks noGrp="1" noChangeArrowheads="1"/>
          </p:cNvSpPr>
          <p:nvPr>
            <p:ph type="title"/>
          </p:nvPr>
        </p:nvSpPr>
        <p:spPr>
          <a:xfrm>
            <a:off x="228600" y="95320"/>
            <a:ext cx="8610600" cy="914400"/>
          </a:xfrm>
          <a:noFill/>
          <a:ln/>
        </p:spPr>
        <p:txBody>
          <a:bodyPr/>
          <a:lstStyle/>
          <a:p>
            <a:r>
              <a:rPr lang="en-US" altLang="en-US" sz="4000" b="1" dirty="0">
                <a:solidFill>
                  <a:schemeClr val="tx2"/>
                </a:solidFill>
                <a:latin typeface="+mn-lt"/>
              </a:rPr>
              <a:t>Sequence Stratigraphic Principles</a:t>
            </a:r>
            <a:r>
              <a:rPr lang="en-US" altLang="en-US" sz="4000" dirty="0">
                <a:solidFill>
                  <a:schemeClr val="tx2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9680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" y="176212"/>
            <a:ext cx="9067800" cy="738188"/>
          </a:xfrm>
        </p:spPr>
        <p:txBody>
          <a:bodyPr>
            <a:normAutofit/>
          </a:bodyPr>
          <a:lstStyle/>
          <a:p>
            <a:pPr algn="l"/>
            <a:r>
              <a:rPr lang="en-US" altLang="en-US" sz="4000" b="1" dirty="0">
                <a:solidFill>
                  <a:schemeClr val="tx2"/>
                </a:solidFill>
                <a:cs typeface="Times New Roman" panose="02020603050405020304" pitchFamily="18" charset="0"/>
              </a:rPr>
              <a:t>Confirm Magnitude of </a:t>
            </a:r>
            <a:r>
              <a:rPr lang="en-US" altLang="en-US" sz="4000" b="1" dirty="0" err="1">
                <a:solidFill>
                  <a:schemeClr val="tx2"/>
                </a:solidFill>
                <a:cs typeface="Times New Roman" panose="02020603050405020304" pitchFamily="18" charset="0"/>
              </a:rPr>
              <a:t>Eustatic</a:t>
            </a:r>
            <a:r>
              <a:rPr lang="en-US" altLang="en-US" sz="4000" b="1" dirty="0">
                <a:solidFill>
                  <a:schemeClr val="tx2"/>
                </a:solidFill>
                <a:cs typeface="Times New Roman" panose="02020603050405020304" pitchFamily="18" charset="0"/>
              </a:rPr>
              <a:t> events</a:t>
            </a:r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70874"/>
            <a:ext cx="8953500" cy="4192859"/>
          </a:xfrm>
        </p:spPr>
        <p:txBody>
          <a:bodyPr>
            <a:normAutofit/>
          </a:bodyPr>
          <a:lstStyle/>
          <a:p>
            <a:pPr marL="461963" indent="-461963">
              <a:lnSpc>
                <a:spcPct val="90000"/>
              </a:lnSpc>
            </a:pPr>
            <a:r>
              <a:rPr lang="en-US" altLang="en-US" sz="2400" dirty="0" err="1">
                <a:cs typeface="Times New Roman" panose="02020603050405020304" pitchFamily="18" charset="0"/>
              </a:rPr>
              <a:t>Haq</a:t>
            </a:r>
            <a:r>
              <a:rPr lang="en-US" altLang="en-US" sz="2400" dirty="0">
                <a:cs typeface="Times New Roman" panose="02020603050405020304" pitchFamily="18" charset="0"/>
              </a:rPr>
              <a:t> et al chart </a:t>
            </a:r>
            <a:r>
              <a:rPr lang="en-US" altLang="en-US" sz="2400" dirty="0" err="1">
                <a:cs typeface="Times New Roman" panose="02020603050405020304" pitchFamily="18" charset="0"/>
              </a:rPr>
              <a:t>eustatic</a:t>
            </a:r>
            <a:r>
              <a:rPr lang="en-US" altLang="en-US" sz="2400" dirty="0">
                <a:cs typeface="Times New Roman" panose="02020603050405020304" pitchFamily="18" charset="0"/>
              </a:rPr>
              <a:t> size &amp; frequency to determine residual components of sedimentary systems; tectonics &amp; sedimentation</a:t>
            </a:r>
          </a:p>
          <a:p>
            <a:pPr marL="461963" indent="-461963">
              <a:lnSpc>
                <a:spcPct val="90000"/>
              </a:lnSpc>
            </a:pPr>
            <a:r>
              <a:rPr lang="en-US" altLang="en-US" sz="2400" dirty="0">
                <a:cs typeface="Times New Roman" panose="02020603050405020304" pitchFamily="18" charset="0"/>
              </a:rPr>
              <a:t>Used where rate, direction &amp; amplitude of tectonic movement &amp; rate of sediment accumulation known; &amp; constant </a:t>
            </a:r>
            <a:endParaRPr lang="en-US" altLang="en-US" sz="2400" dirty="0" smtClean="0"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e.g</a:t>
            </a:r>
            <a:r>
              <a:rPr lang="en-US" altLang="en-US" sz="2400" dirty="0">
                <a:cs typeface="Times New Roman" panose="02020603050405020304" pitchFamily="18" charset="0"/>
              </a:rPr>
              <a:t>. Isolated carbonate platforms peripheral </a:t>
            </a:r>
            <a:endParaRPr lang="en-US" altLang="en-US" sz="2400" dirty="0" smtClean="0"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to continental </a:t>
            </a:r>
            <a:r>
              <a:rPr lang="en-US" altLang="en-US" sz="2400" dirty="0">
                <a:cs typeface="Times New Roman" panose="02020603050405020304" pitchFamily="18" charset="0"/>
              </a:rPr>
              <a:t>margins</a:t>
            </a:r>
          </a:p>
          <a:p>
            <a:pPr marL="461963" indent="-461963">
              <a:lnSpc>
                <a:spcPct val="90000"/>
              </a:lnSpc>
            </a:pPr>
            <a:r>
              <a:rPr lang="en-US" altLang="en-US" sz="2400" dirty="0">
                <a:cs typeface="Times New Roman" panose="02020603050405020304" pitchFamily="18" charset="0"/>
              </a:rPr>
              <a:t>Simulations using the </a:t>
            </a:r>
            <a:r>
              <a:rPr lang="en-US" altLang="en-US" sz="2400" dirty="0" err="1">
                <a:cs typeface="Times New Roman" panose="02020603050405020304" pitchFamily="18" charset="0"/>
              </a:rPr>
              <a:t>Haq</a:t>
            </a:r>
            <a:r>
              <a:rPr lang="en-US" altLang="en-US" sz="2400" dirty="0">
                <a:cs typeface="Times New Roman" panose="02020603050405020304" pitchFamily="18" charset="0"/>
              </a:rPr>
              <a:t> et al 1987 chart, constant rates of subsidence &amp; rates of carbonate accumulation which result in geometries that match the interpreted sequence geometries suggest the size of the </a:t>
            </a:r>
            <a:r>
              <a:rPr lang="en-US" altLang="en-US" sz="2400" dirty="0" err="1">
                <a:cs typeface="Times New Roman" panose="02020603050405020304" pitchFamily="18" charset="0"/>
              </a:rPr>
              <a:t>Haq</a:t>
            </a:r>
            <a:r>
              <a:rPr lang="en-US" altLang="en-US" sz="2400" dirty="0">
                <a:cs typeface="Times New Roman" panose="02020603050405020304" pitchFamily="18" charset="0"/>
              </a:rPr>
              <a:t> et al sea level excursions</a:t>
            </a:r>
          </a:p>
        </p:txBody>
      </p:sp>
      <p:sp>
        <p:nvSpPr>
          <p:cNvPr id="281604" name="Text Box 4"/>
          <p:cNvSpPr txBox="1">
            <a:spLocks noChangeArrowheads="1"/>
          </p:cNvSpPr>
          <p:nvPr/>
        </p:nvSpPr>
        <p:spPr bwMode="auto">
          <a:xfrm>
            <a:off x="571500" y="5410200"/>
            <a:ext cx="7848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2400" i="1" dirty="0">
                <a:solidFill>
                  <a:schemeClr val="tx2"/>
                </a:solidFill>
                <a:latin typeface="Helvetica" panose="020B0604020202020204" pitchFamily="34" charset="0"/>
              </a:rPr>
              <a:t>Examples: Neogene carbonates of Great Bahamas </a:t>
            </a:r>
          </a:p>
        </p:txBody>
      </p:sp>
    </p:spTree>
    <p:extLst>
      <p:ext uri="{BB962C8B-B14F-4D97-AF65-F5344CB8AC3E}">
        <p14:creationId xmlns:p14="http://schemas.microsoft.com/office/powerpoint/2010/main" val="314032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03" grpId="0" build="p" autoUpdateAnimBg="0"/>
      <p:bldP spid="281604" grpId="0" autoUpdateAnimBg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4467" name="Picture 3" descr="slide69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1"/>
          <a:stretch/>
        </p:blipFill>
        <p:spPr>
          <a:xfrm>
            <a:off x="1054107" y="1100667"/>
            <a:ext cx="7795260" cy="523447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56"/>
          <p:cNvSpPr>
            <a:spLocks noGrp="1" noChangeArrowheads="1"/>
          </p:cNvSpPr>
          <p:nvPr>
            <p:ph type="title"/>
          </p:nvPr>
        </p:nvSpPr>
        <p:spPr>
          <a:xfrm>
            <a:off x="228600" y="95320"/>
            <a:ext cx="8610600" cy="914400"/>
          </a:xfrm>
          <a:noFill/>
          <a:ln/>
        </p:spPr>
        <p:txBody>
          <a:bodyPr/>
          <a:lstStyle/>
          <a:p>
            <a:r>
              <a:rPr lang="en-US" altLang="en-US" sz="4000" b="1" dirty="0">
                <a:solidFill>
                  <a:schemeClr val="tx2"/>
                </a:solidFill>
                <a:latin typeface="+mn-lt"/>
              </a:rPr>
              <a:t>Sequence Stratigraphic Principles</a:t>
            </a:r>
            <a:r>
              <a:rPr lang="en-US" altLang="en-US" sz="4000" dirty="0">
                <a:solidFill>
                  <a:schemeClr val="tx2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159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6515" name="Picture 3" descr="slide2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2"/>
          <a:stretch/>
        </p:blipFill>
        <p:spPr>
          <a:xfrm>
            <a:off x="867841" y="1117602"/>
            <a:ext cx="8173784" cy="508844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56"/>
          <p:cNvSpPr>
            <a:spLocks noGrp="1" noChangeArrowheads="1"/>
          </p:cNvSpPr>
          <p:nvPr>
            <p:ph type="title"/>
          </p:nvPr>
        </p:nvSpPr>
        <p:spPr>
          <a:xfrm>
            <a:off x="228600" y="95320"/>
            <a:ext cx="8610600" cy="914400"/>
          </a:xfrm>
          <a:noFill/>
          <a:ln/>
        </p:spPr>
        <p:txBody>
          <a:bodyPr/>
          <a:lstStyle/>
          <a:p>
            <a:r>
              <a:rPr lang="en-US" altLang="en-US" sz="4000" b="1" dirty="0">
                <a:solidFill>
                  <a:schemeClr val="tx2"/>
                </a:solidFill>
                <a:latin typeface="+mn-lt"/>
              </a:rPr>
              <a:t>Sequence Stratigraphic Principles</a:t>
            </a:r>
            <a:r>
              <a:rPr lang="en-US" altLang="en-US" sz="4000" dirty="0">
                <a:solidFill>
                  <a:schemeClr val="tx2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3166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0" name="Rectangle 2"/>
          <p:cNvSpPr>
            <a:spLocks noGrp="1" noChangeArrowheads="1"/>
          </p:cNvSpPr>
          <p:nvPr>
            <p:ph type="title"/>
          </p:nvPr>
        </p:nvSpPr>
        <p:spPr>
          <a:xfrm>
            <a:off x="245533" y="201350"/>
            <a:ext cx="7848600" cy="609600"/>
          </a:xfrm>
        </p:spPr>
        <p:txBody>
          <a:bodyPr>
            <a:noAutofit/>
          </a:bodyPr>
          <a:lstStyle/>
          <a:p>
            <a:r>
              <a:rPr lang="en-US" altLang="en-US" sz="4000" b="1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Clastic Example - Simulation</a:t>
            </a:r>
          </a:p>
        </p:txBody>
      </p:sp>
      <p:sp>
        <p:nvSpPr>
          <p:cNvPr id="616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98638"/>
            <a:ext cx="8995833" cy="3755495"/>
          </a:xfrm>
        </p:spPr>
        <p:txBody>
          <a:bodyPr/>
          <a:lstStyle/>
          <a:p>
            <a:pPr marL="461963" indent="-461963"/>
            <a:r>
              <a:rPr lang="en-US" altLang="en-US" b="1" dirty="0">
                <a:latin typeface="+mn-lt"/>
              </a:rPr>
              <a:t>Original shape of basin affected the geometry of the sedimentary fill</a:t>
            </a:r>
          </a:p>
          <a:p>
            <a:pPr marL="461963" indent="-461963"/>
            <a:r>
              <a:rPr lang="en-US" altLang="en-US" b="1" dirty="0">
                <a:latin typeface="+mn-lt"/>
              </a:rPr>
              <a:t>Tectonic history of basin is defined &amp; is major control on overall accommodation of basin </a:t>
            </a:r>
          </a:p>
          <a:p>
            <a:pPr marL="461963" indent="-461963"/>
            <a:r>
              <a:rPr lang="en-US" altLang="en-US" b="1" dirty="0">
                <a:latin typeface="+mn-lt"/>
              </a:rPr>
              <a:t>Sea level effects simulation output including unique patterns of </a:t>
            </a:r>
            <a:r>
              <a:rPr lang="en-US" altLang="en-US" b="1" dirty="0" err="1">
                <a:latin typeface="+mn-lt"/>
              </a:rPr>
              <a:t>toplap</a:t>
            </a:r>
            <a:r>
              <a:rPr lang="en-US" altLang="en-US" b="1" dirty="0">
                <a:latin typeface="+mn-lt"/>
              </a:rPr>
              <a:t>, </a:t>
            </a:r>
            <a:r>
              <a:rPr lang="en-US" altLang="en-US" b="1" dirty="0" err="1">
                <a:latin typeface="+mn-lt"/>
              </a:rPr>
              <a:t>onlap</a:t>
            </a:r>
            <a:r>
              <a:rPr lang="en-US" altLang="en-US" b="1" dirty="0">
                <a:latin typeface="+mn-lt"/>
              </a:rPr>
              <a:t>, </a:t>
            </a:r>
            <a:r>
              <a:rPr lang="en-US" altLang="en-US" b="1" dirty="0" err="1">
                <a:latin typeface="+mn-lt"/>
              </a:rPr>
              <a:t>downlap</a:t>
            </a:r>
            <a:r>
              <a:rPr lang="en-US" altLang="en-US" b="1" dirty="0">
                <a:latin typeface="+mn-lt"/>
              </a:rPr>
              <a:t>, 1st &amp; 2nd order unconformities, maximum flooding surfaces, shelf margin wedges &amp; downslope fans</a:t>
            </a:r>
          </a:p>
        </p:txBody>
      </p:sp>
      <p:sp>
        <p:nvSpPr>
          <p:cNvPr id="616452" name="Text Box 4"/>
          <p:cNvSpPr txBox="1">
            <a:spLocks noChangeArrowheads="1"/>
          </p:cNvSpPr>
          <p:nvPr/>
        </p:nvSpPr>
        <p:spPr bwMode="auto">
          <a:xfrm>
            <a:off x="228600" y="1219200"/>
            <a:ext cx="433484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 dirty="0">
                <a:solidFill>
                  <a:schemeClr val="tx2"/>
                </a:solidFill>
                <a:latin typeface="+mn-lt"/>
              </a:rPr>
              <a:t>This exercise shows how:</a:t>
            </a:r>
          </a:p>
        </p:txBody>
      </p:sp>
    </p:spTree>
    <p:extLst>
      <p:ext uri="{BB962C8B-B14F-4D97-AF65-F5344CB8AC3E}">
        <p14:creationId xmlns:p14="http://schemas.microsoft.com/office/powerpoint/2010/main" val="72473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362200"/>
            <a:ext cx="9437914" cy="4495800"/>
          </a:xfrm>
        </p:spPr>
        <p:txBody>
          <a:bodyPr>
            <a:normAutofit/>
          </a:bodyPr>
          <a:lstStyle/>
          <a:p>
            <a:pPr marL="461963" indent="-461963"/>
            <a:r>
              <a:rPr lang="en-US" altLang="en-US" b="1" dirty="0">
                <a:latin typeface="+mn-lt"/>
              </a:rPr>
              <a:t>Sediments are dominated by thick, prograding siliciclastic </a:t>
            </a:r>
            <a:r>
              <a:rPr lang="en-US" altLang="en-US" b="1" dirty="0" err="1">
                <a:latin typeface="+mn-lt"/>
              </a:rPr>
              <a:t>clinoforms</a:t>
            </a:r>
            <a:r>
              <a:rPr lang="en-US" altLang="en-US" b="1" dirty="0">
                <a:latin typeface="+mn-lt"/>
              </a:rPr>
              <a:t> </a:t>
            </a:r>
          </a:p>
          <a:p>
            <a:pPr marL="461963" indent="-461963"/>
            <a:r>
              <a:rPr lang="en-US" altLang="en-US" b="1" dirty="0">
                <a:latin typeface="+mn-lt"/>
              </a:rPr>
              <a:t>Ages were constrained by integrated bio- and </a:t>
            </a:r>
            <a:r>
              <a:rPr lang="en-US" altLang="en-US" b="1" dirty="0" err="1">
                <a:latin typeface="+mn-lt"/>
              </a:rPr>
              <a:t>Sr</a:t>
            </a:r>
            <a:r>
              <a:rPr lang="en-US" altLang="en-US" b="1" dirty="0">
                <a:latin typeface="+mn-lt"/>
              </a:rPr>
              <a:t>- isotope stratigraphy of interpreted sequences</a:t>
            </a:r>
          </a:p>
          <a:p>
            <a:pPr marL="461963" indent="-461963"/>
            <a:r>
              <a:rPr lang="en-US" altLang="en-US" b="1" dirty="0">
                <a:latin typeface="+mn-lt"/>
              </a:rPr>
              <a:t>Major sequences on shelf and slope identified and correlated by Greenlee et al. (1992) by tying their ages to 2nd &amp; 3rd order events of </a:t>
            </a:r>
            <a:r>
              <a:rPr lang="en-US" altLang="en-US" b="1" dirty="0" err="1">
                <a:latin typeface="+mn-lt"/>
              </a:rPr>
              <a:t>Haq</a:t>
            </a:r>
            <a:r>
              <a:rPr lang="en-US" altLang="en-US" b="1" dirty="0">
                <a:latin typeface="+mn-lt"/>
              </a:rPr>
              <a:t> et al. (1987) sea level chart</a:t>
            </a:r>
          </a:p>
        </p:txBody>
      </p:sp>
      <p:sp>
        <p:nvSpPr>
          <p:cNvPr id="618500" name="Text Box 4"/>
          <p:cNvSpPr txBox="1">
            <a:spLocks noChangeArrowheads="1"/>
          </p:cNvSpPr>
          <p:nvPr/>
        </p:nvSpPr>
        <p:spPr bwMode="auto">
          <a:xfrm>
            <a:off x="380999" y="977205"/>
            <a:ext cx="90678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en-US" sz="2800" i="1" dirty="0">
                <a:solidFill>
                  <a:schemeClr val="tx2"/>
                </a:solidFill>
                <a:latin typeface="+mn-lt"/>
              </a:rPr>
              <a:t>Deposition of Neogene sediments on New Jersey passive continental margin as  they responded to eustasy, tectonism, &amp; sediment accumulation: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45533" y="201350"/>
            <a:ext cx="7848600" cy="609600"/>
          </a:xfrm>
        </p:spPr>
        <p:txBody>
          <a:bodyPr>
            <a:noAutofit/>
          </a:bodyPr>
          <a:lstStyle/>
          <a:p>
            <a:r>
              <a:rPr lang="en-US" altLang="en-US" sz="4000" b="1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Clastic Example - Simulation</a:t>
            </a:r>
          </a:p>
        </p:txBody>
      </p:sp>
    </p:spTree>
    <p:extLst>
      <p:ext uri="{BB962C8B-B14F-4D97-AF65-F5344CB8AC3E}">
        <p14:creationId xmlns:p14="http://schemas.microsoft.com/office/powerpoint/2010/main" val="408075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45533" y="201350"/>
            <a:ext cx="7848600" cy="609600"/>
          </a:xfrm>
        </p:spPr>
        <p:txBody>
          <a:bodyPr>
            <a:noAutofit/>
          </a:bodyPr>
          <a:lstStyle/>
          <a:p>
            <a:r>
              <a:rPr lang="en-US" altLang="en-US" sz="4000" b="1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Clastic Example - Simulation</a:t>
            </a:r>
          </a:p>
        </p:txBody>
      </p:sp>
      <p:pic>
        <p:nvPicPr>
          <p:cNvPr id="5" name="Picture 2" descr="Neogene-36-0-my-S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6706" y="1092199"/>
            <a:ext cx="3575304" cy="560832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041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ltimore location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53996" y="1107441"/>
            <a:ext cx="5398008" cy="569976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45533" y="201350"/>
            <a:ext cx="78486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3525" indent="-2635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336699"/>
              </a:buClr>
              <a:buFont typeface="Wingdings" pitchFamily="2" charset="2"/>
              <a:buChar char="§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34988" indent="-2619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336699"/>
              </a:buClr>
              <a:buFont typeface="Arial" pitchFamily="34" charset="0"/>
              <a:buChar char="–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12788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85838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63638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kumimoji="0" lang="en-US" altLang="en-US" sz="4000" b="1" dirty="0" smtClean="0">
                <a:cs typeface="Times New Roman" panose="02020603050405020304" pitchFamily="18" charset="0"/>
              </a:rPr>
              <a:t>Clastic Example - Simulation</a:t>
            </a:r>
            <a:endParaRPr kumimoji="0" lang="en-US" altLang="en-US" sz="40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8283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3" name="Rectangle 3"/>
          <p:cNvSpPr>
            <a:spLocks noChangeArrowheads="1"/>
          </p:cNvSpPr>
          <p:nvPr/>
        </p:nvSpPr>
        <p:spPr bwMode="auto">
          <a:xfrm>
            <a:off x="2205038" y="2395539"/>
            <a:ext cx="9144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624644" name="Picture 4" descr="Baltimore-for-tal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91204"/>
            <a:ext cx="9144000" cy="34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645" name="Rectangle 5"/>
          <p:cNvSpPr>
            <a:spLocks noGrp="1" noChangeArrowheads="1"/>
          </p:cNvSpPr>
          <p:nvPr>
            <p:ph type="title"/>
          </p:nvPr>
        </p:nvSpPr>
        <p:spPr>
          <a:xfrm>
            <a:off x="194734" y="-44326"/>
            <a:ext cx="8678333" cy="1143000"/>
          </a:xfrm>
          <a:noFill/>
          <a:ln/>
        </p:spPr>
        <p:txBody>
          <a:bodyPr>
            <a:normAutofit/>
          </a:bodyPr>
          <a:lstStyle/>
          <a:p>
            <a:r>
              <a:rPr lang="en-US" altLang="en-US" sz="4000" b="1" dirty="0">
                <a:solidFill>
                  <a:schemeClr val="tx2"/>
                </a:solidFill>
                <a:cs typeface="Times New Roman" panose="02020603050405020304" pitchFamily="18" charset="0"/>
              </a:rPr>
              <a:t>Baltimore </a:t>
            </a:r>
            <a:r>
              <a:rPr lang="en-US" altLang="en-US" sz="40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Canyon  Interpreted </a:t>
            </a:r>
            <a:r>
              <a:rPr lang="en-US" altLang="en-US" sz="4000" b="1" dirty="0">
                <a:solidFill>
                  <a:schemeClr val="tx2"/>
                </a:solidFill>
                <a:cs typeface="Times New Roman" panose="02020603050405020304" pitchFamily="18" charset="0"/>
              </a:rPr>
              <a:t>Seismic</a:t>
            </a:r>
          </a:p>
        </p:txBody>
      </p:sp>
      <p:sp>
        <p:nvSpPr>
          <p:cNvPr id="624646" name="Rectangle 6"/>
          <p:cNvSpPr>
            <a:spLocks noChangeArrowheads="1"/>
          </p:cNvSpPr>
          <p:nvPr/>
        </p:nvSpPr>
        <p:spPr bwMode="auto">
          <a:xfrm>
            <a:off x="1143000" y="5029200"/>
            <a:ext cx="5181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200">
                <a:latin typeface="Helvetica" panose="020B0604020202020204" pitchFamily="34" charset="0"/>
                <a:cs typeface="Times New Roman" panose="02020603050405020304" pitchFamily="18" charset="0"/>
              </a:rPr>
              <a:t>Interpretation after Greenlee et al 1992</a:t>
            </a:r>
          </a:p>
        </p:txBody>
      </p:sp>
    </p:spTree>
    <p:extLst>
      <p:ext uri="{BB962C8B-B14F-4D97-AF65-F5344CB8AC3E}">
        <p14:creationId xmlns:p14="http://schemas.microsoft.com/office/powerpoint/2010/main" val="315312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17384"/>
            <a:ext cx="9448800" cy="4876800"/>
          </a:xfrm>
          <a:noFill/>
          <a:ln/>
        </p:spPr>
        <p:txBody>
          <a:bodyPr/>
          <a:lstStyle/>
          <a:p>
            <a:pPr marL="461963" indent="-461963">
              <a:lnSpc>
                <a:spcPct val="80000"/>
              </a:lnSpc>
            </a:pPr>
            <a:r>
              <a:rPr lang="en-US" altLang="en-US" sz="2400" dirty="0"/>
              <a:t>Derive initial basin surface by modifying existing files using </a:t>
            </a:r>
            <a:r>
              <a:rPr lang="en-US" altLang="en-US" sz="2400" dirty="0" err="1"/>
              <a:t>paleobathymetry</a:t>
            </a:r>
            <a:r>
              <a:rPr lang="en-US" altLang="en-US" sz="2400" dirty="0"/>
              <a:t> at start of simulation </a:t>
            </a:r>
          </a:p>
          <a:p>
            <a:pPr marL="461963" indent="-461963">
              <a:lnSpc>
                <a:spcPct val="80000"/>
              </a:lnSpc>
            </a:pPr>
            <a:r>
              <a:rPr lang="en-US" altLang="en-US" sz="2400" dirty="0"/>
              <a:t>Use original shape of basin &amp; geometry of sedimentary fill seen on the seismic cross-section</a:t>
            </a:r>
          </a:p>
          <a:p>
            <a:pPr marL="461963" indent="-461963">
              <a:lnSpc>
                <a:spcPct val="80000"/>
              </a:lnSpc>
            </a:pPr>
            <a:r>
              <a:rPr lang="en-US" altLang="en-US" sz="2400" dirty="0"/>
              <a:t>Next define tectonic history &amp; run simulation with no sediment to match evolved shape of initial basin surface with well section</a:t>
            </a:r>
          </a:p>
          <a:p>
            <a:pPr marL="461963" indent="-461963">
              <a:lnSpc>
                <a:spcPct val="80000"/>
              </a:lnSpc>
            </a:pPr>
            <a:r>
              <a:rPr lang="en-US" altLang="en-US" sz="2400" dirty="0"/>
              <a:t>From subsidence history of cross-section note how tectonic behavior controls accommodation of basin</a:t>
            </a:r>
          </a:p>
          <a:p>
            <a:pPr marL="461963" indent="-461963">
              <a:lnSpc>
                <a:spcPct val="80000"/>
              </a:lnSpc>
            </a:pPr>
            <a:r>
              <a:rPr lang="en-US" altLang="en-US" sz="2400" dirty="0"/>
              <a:t>Vary rates of deposition, distances of transport, &amp; angles of repose &amp; deposition as function of Neogene of </a:t>
            </a:r>
            <a:r>
              <a:rPr lang="en-US" altLang="en-US" sz="2400" dirty="0" err="1"/>
              <a:t>Haq</a:t>
            </a:r>
            <a:r>
              <a:rPr lang="en-US" altLang="en-US" sz="2400" dirty="0"/>
              <a:t> et al 1987 eustatic chart to best match of gross simulation geometries with seismic section</a:t>
            </a:r>
          </a:p>
        </p:txBody>
      </p:sp>
      <p:sp>
        <p:nvSpPr>
          <p:cNvPr id="626692" name="Text Box 4"/>
          <p:cNvSpPr txBox="1">
            <a:spLocks noChangeArrowheads="1"/>
          </p:cNvSpPr>
          <p:nvPr/>
        </p:nvSpPr>
        <p:spPr bwMode="auto">
          <a:xfrm>
            <a:off x="228600" y="1083334"/>
            <a:ext cx="7620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2400" b="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Initiate simulation of Baltimore Canyon section: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45533" y="201350"/>
            <a:ext cx="7848600" cy="609600"/>
          </a:xfrm>
        </p:spPr>
        <p:txBody>
          <a:bodyPr>
            <a:noAutofit/>
          </a:bodyPr>
          <a:lstStyle/>
          <a:p>
            <a:r>
              <a:rPr lang="en-US" altLang="en-US" sz="4000" b="1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Clastic Example - Simulation</a:t>
            </a:r>
          </a:p>
        </p:txBody>
      </p:sp>
    </p:spTree>
    <p:extLst>
      <p:ext uri="{BB962C8B-B14F-4D97-AF65-F5344CB8AC3E}">
        <p14:creationId xmlns:p14="http://schemas.microsoft.com/office/powerpoint/2010/main" val="236712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4433" y="2345267"/>
            <a:ext cx="9237133" cy="4495800"/>
          </a:xfrm>
        </p:spPr>
        <p:txBody>
          <a:bodyPr>
            <a:normAutofit/>
          </a:bodyPr>
          <a:lstStyle/>
          <a:p>
            <a:pPr marL="461963" indent="-461963"/>
            <a:r>
              <a:rPr lang="en-US" altLang="en-US" sz="2400" dirty="0"/>
              <a:t>Assumed how much accommodation space generated by eustatic sea level change &amp; residual accommodation ascribed to tectonic effects</a:t>
            </a:r>
          </a:p>
          <a:p>
            <a:pPr marL="461963" indent="-461963"/>
            <a:r>
              <a:rPr lang="en-US" altLang="en-US" sz="2400" dirty="0"/>
              <a:t>Sedimentation data of simulation changed </a:t>
            </a:r>
            <a:r>
              <a:rPr lang="en-US" altLang="en-US" sz="2400" dirty="0" err="1"/>
              <a:t>itteratively</a:t>
            </a:r>
            <a:r>
              <a:rPr lang="en-US" altLang="en-US" sz="2400" dirty="0"/>
              <a:t> until closely approximated interpreted seismic section</a:t>
            </a:r>
          </a:p>
          <a:p>
            <a:pPr marL="461963" indent="-461963"/>
            <a:r>
              <a:rPr lang="en-US" altLang="en-US" sz="2400" dirty="0"/>
              <a:t>Differences between simulated model &amp; interpretation inferred to be the result of either inaccurate sequence interpretations, or inaccurate tectonic data, &amp; while </a:t>
            </a:r>
            <a:r>
              <a:rPr lang="en-US" altLang="en-US" sz="2400" dirty="0" err="1"/>
              <a:t>Haq</a:t>
            </a:r>
            <a:r>
              <a:rPr lang="en-US" altLang="en-US" sz="2400" dirty="0"/>
              <a:t> et al ASSUMED correct</a:t>
            </a:r>
          </a:p>
        </p:txBody>
      </p:sp>
      <p:sp>
        <p:nvSpPr>
          <p:cNvPr id="628740" name="Text Box 4"/>
          <p:cNvSpPr txBox="1">
            <a:spLocks noChangeArrowheads="1"/>
          </p:cNvSpPr>
          <p:nvPr/>
        </p:nvSpPr>
        <p:spPr bwMode="auto">
          <a:xfrm>
            <a:off x="228600" y="1030638"/>
            <a:ext cx="894926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en-US" sz="2400" b="0" i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Tracks evolution of stratal architecture between sequence boundaries matching ages of sequence boundaries to </a:t>
            </a:r>
            <a:r>
              <a:rPr lang="en-US" altLang="en-US" sz="2400" b="0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Haq</a:t>
            </a:r>
            <a:r>
              <a:rPr lang="en-US" altLang="en-US" sz="2400" b="0" i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et al sea level curves: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45533" y="201350"/>
            <a:ext cx="7848600" cy="609600"/>
          </a:xfrm>
        </p:spPr>
        <p:txBody>
          <a:bodyPr>
            <a:noAutofit/>
          </a:bodyPr>
          <a:lstStyle/>
          <a:p>
            <a:r>
              <a:rPr lang="en-US" altLang="en-US" sz="4000" b="1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Clastic Example - Simulation</a:t>
            </a:r>
          </a:p>
        </p:txBody>
      </p:sp>
    </p:spTree>
    <p:extLst>
      <p:ext uri="{BB962C8B-B14F-4D97-AF65-F5344CB8AC3E}">
        <p14:creationId xmlns:p14="http://schemas.microsoft.com/office/powerpoint/2010/main" val="405616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057400"/>
            <a:ext cx="8763000" cy="4114800"/>
          </a:xfrm>
        </p:spPr>
        <p:txBody>
          <a:bodyPr>
            <a:normAutofit/>
          </a:bodyPr>
          <a:lstStyle/>
          <a:p>
            <a:pPr marL="461963" indent="-461963">
              <a:lnSpc>
                <a:spcPct val="90000"/>
              </a:lnSpc>
            </a:pPr>
            <a:r>
              <a:rPr lang="en-US" altLang="en-US" sz="2400" dirty="0" err="1"/>
              <a:t>Eustastic</a:t>
            </a:r>
            <a:r>
              <a:rPr lang="en-US" altLang="en-US" sz="2400" dirty="0"/>
              <a:t> events produce distinct responses</a:t>
            </a:r>
          </a:p>
          <a:p>
            <a:pPr marL="461963" indent="-461963">
              <a:lnSpc>
                <a:spcPct val="90000"/>
              </a:lnSpc>
            </a:pPr>
            <a:r>
              <a:rPr lang="en-US" altLang="en-US" sz="2400" dirty="0"/>
              <a:t>Tectonic movement &amp; rates of sedimentation effect sedimentary geometries of output</a:t>
            </a:r>
          </a:p>
          <a:p>
            <a:pPr marL="461963" indent="-461963">
              <a:lnSpc>
                <a:spcPct val="90000"/>
              </a:lnSpc>
            </a:pPr>
            <a:r>
              <a:rPr lang="en-US" altLang="en-US" sz="2400" dirty="0"/>
              <a:t>Watch how changes in eustatic position &amp; rates sedimentation affect the basin architecture &amp; note how initial basin surface changes elevation in response to tectonic movement </a:t>
            </a:r>
          </a:p>
          <a:p>
            <a:pPr marL="461963" indent="-461963">
              <a:lnSpc>
                <a:spcPct val="90000"/>
              </a:lnSpc>
            </a:pPr>
            <a:r>
              <a:rPr lang="en-US" altLang="en-US" sz="2400" dirty="0"/>
              <a:t>Examine Neogene portion of </a:t>
            </a:r>
            <a:r>
              <a:rPr lang="en-US" altLang="en-US" sz="2400" dirty="0" err="1"/>
              <a:t>Haq</a:t>
            </a:r>
            <a:r>
              <a:rPr lang="en-US" altLang="en-US" sz="2400" dirty="0"/>
              <a:t> et al 1987 eustatic chart &amp; compare relative position of sea level highs to relative position of each sequence on continental margin </a:t>
            </a:r>
          </a:p>
        </p:txBody>
      </p:sp>
      <p:sp>
        <p:nvSpPr>
          <p:cNvPr id="630788" name="Text Box 4"/>
          <p:cNvSpPr txBox="1">
            <a:spLocks noChangeArrowheads="1"/>
          </p:cNvSpPr>
          <p:nvPr/>
        </p:nvSpPr>
        <p:spPr bwMode="auto">
          <a:xfrm>
            <a:off x="381000" y="1158876"/>
            <a:ext cx="7467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Execute simulation file of Baltimore Canyon &amp; see how: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45533" y="201350"/>
            <a:ext cx="7848600" cy="609600"/>
          </a:xfrm>
        </p:spPr>
        <p:txBody>
          <a:bodyPr>
            <a:noAutofit/>
          </a:bodyPr>
          <a:lstStyle/>
          <a:p>
            <a:r>
              <a:rPr lang="en-US" altLang="en-US" sz="4000" b="1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Clastic Example - Simulation</a:t>
            </a:r>
          </a:p>
        </p:txBody>
      </p:sp>
    </p:spTree>
    <p:extLst>
      <p:ext uri="{BB962C8B-B14F-4D97-AF65-F5344CB8AC3E}">
        <p14:creationId xmlns:p14="http://schemas.microsoft.com/office/powerpoint/2010/main" val="297012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44966"/>
            <a:ext cx="8610600" cy="762000"/>
          </a:xfrm>
        </p:spPr>
        <p:txBody>
          <a:bodyPr>
            <a:normAutofit/>
          </a:bodyPr>
          <a:lstStyle/>
          <a:p>
            <a:pPr algn="l"/>
            <a:r>
              <a:rPr lang="en-US" altLang="en-US" sz="4000" b="1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Identification of Lithofacies</a:t>
            </a:r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1236858"/>
            <a:ext cx="8001000" cy="5414963"/>
          </a:xfrm>
        </p:spPr>
        <p:txBody>
          <a:bodyPr/>
          <a:lstStyle/>
          <a:p>
            <a:pPr marL="461963" indent="-461963">
              <a:lnSpc>
                <a:spcPct val="90000"/>
              </a:lnSpc>
            </a:pPr>
            <a:r>
              <a:rPr lang="en-US" altLang="en-US" sz="2500" b="1" dirty="0">
                <a:latin typeface="+mn-lt"/>
                <a:cs typeface="Times New Roman" panose="02020603050405020304" pitchFamily="18" charset="0"/>
              </a:rPr>
              <a:t>Characterizes facies based on lithology, water depth, porosity</a:t>
            </a:r>
          </a:p>
          <a:p>
            <a:pPr marL="461963" indent="-461963">
              <a:lnSpc>
                <a:spcPct val="90000"/>
              </a:lnSpc>
            </a:pPr>
            <a:r>
              <a:rPr lang="en-US" altLang="en-US" sz="2500" b="1" dirty="0">
                <a:latin typeface="+mn-lt"/>
                <a:cs typeface="Times New Roman" panose="02020603050405020304" pitchFamily="18" charset="0"/>
              </a:rPr>
              <a:t>Tracks evolution of facies through time in response to sedimentation, eustasy and tectonic events</a:t>
            </a:r>
          </a:p>
          <a:p>
            <a:pPr marL="461963" indent="-461963">
              <a:lnSpc>
                <a:spcPct val="90000"/>
              </a:lnSpc>
            </a:pPr>
            <a:r>
              <a:rPr lang="en-US" altLang="en-US" sz="2500" b="1" dirty="0">
                <a:latin typeface="+mn-lt"/>
                <a:cs typeface="Times New Roman" panose="02020603050405020304" pitchFamily="18" charset="0"/>
              </a:rPr>
              <a:t>Illustrates the relationship between sequences and systems tracts thereby enabling identification of reservoir sands, source and seal</a:t>
            </a:r>
          </a:p>
        </p:txBody>
      </p:sp>
      <p:sp>
        <p:nvSpPr>
          <p:cNvPr id="282628" name="Text Box 4"/>
          <p:cNvSpPr txBox="1">
            <a:spLocks noChangeArrowheads="1"/>
          </p:cNvSpPr>
          <p:nvPr/>
        </p:nvSpPr>
        <p:spPr bwMode="auto">
          <a:xfrm>
            <a:off x="609600" y="3905815"/>
            <a:ext cx="79248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2000" i="1" dirty="0">
                <a:solidFill>
                  <a:schemeClr val="tx2"/>
                </a:solidFill>
                <a:latin typeface="+mn-lt"/>
              </a:rPr>
              <a:t>Examples:</a:t>
            </a:r>
          </a:p>
          <a:p>
            <a:pPr algn="l"/>
            <a:r>
              <a:rPr lang="en-US" altLang="en-US" sz="2000" i="1" dirty="0">
                <a:solidFill>
                  <a:schemeClr val="tx2"/>
                </a:solidFill>
                <a:latin typeface="+mn-lt"/>
              </a:rPr>
              <a:t>- Neogene carbonates of the Western Great Bahamas Platform (</a:t>
            </a:r>
            <a:r>
              <a:rPr lang="en-US" altLang="en-US" sz="2000" i="1" dirty="0" err="1">
                <a:solidFill>
                  <a:schemeClr val="tx2"/>
                </a:solidFill>
                <a:latin typeface="+mn-lt"/>
              </a:rPr>
              <a:t>Eberli</a:t>
            </a:r>
            <a:r>
              <a:rPr lang="en-US" altLang="en-US" sz="2000" i="1" dirty="0">
                <a:solidFill>
                  <a:schemeClr val="tx2"/>
                </a:solidFill>
                <a:latin typeface="+mn-lt"/>
              </a:rPr>
              <a:t> and Ginsburg, 1989)</a:t>
            </a:r>
          </a:p>
          <a:p>
            <a:pPr algn="l"/>
            <a:r>
              <a:rPr lang="en-US" altLang="en-US" sz="2000" i="1" dirty="0">
                <a:solidFill>
                  <a:schemeClr val="tx2"/>
                </a:solidFill>
                <a:latin typeface="+mn-lt"/>
              </a:rPr>
              <a:t>- Neogene </a:t>
            </a:r>
            <a:r>
              <a:rPr lang="en-US" altLang="en-US" sz="2000" i="1" dirty="0" err="1">
                <a:solidFill>
                  <a:schemeClr val="tx2"/>
                </a:solidFill>
                <a:latin typeface="+mn-lt"/>
              </a:rPr>
              <a:t>siliciclastics</a:t>
            </a:r>
            <a:r>
              <a:rPr lang="en-US" altLang="en-US" sz="2000" i="1" dirty="0">
                <a:solidFill>
                  <a:schemeClr val="tx2"/>
                </a:solidFill>
                <a:latin typeface="+mn-lt"/>
              </a:rPr>
              <a:t> of the Baltimore Canyon, Offshore New Jersey (Greenlee et al., 1992)</a:t>
            </a:r>
          </a:p>
          <a:p>
            <a:pPr algn="l"/>
            <a:r>
              <a:rPr lang="en-US" altLang="en-US" sz="2000" i="1" dirty="0">
                <a:solidFill>
                  <a:schemeClr val="tx2"/>
                </a:solidFill>
                <a:latin typeface="+mn-lt"/>
              </a:rPr>
              <a:t>- Early Mesozoic mixed siliciclastic and carbonate sediments of the </a:t>
            </a:r>
            <a:r>
              <a:rPr lang="en-US" altLang="en-US" sz="2000" i="1" dirty="0" err="1">
                <a:solidFill>
                  <a:schemeClr val="tx2"/>
                </a:solidFill>
                <a:latin typeface="+mn-lt"/>
              </a:rPr>
              <a:t>Neuquen</a:t>
            </a:r>
            <a:r>
              <a:rPr lang="en-US" altLang="en-US" sz="2000" i="1" dirty="0">
                <a:solidFill>
                  <a:schemeClr val="tx2"/>
                </a:solidFill>
                <a:latin typeface="+mn-lt"/>
              </a:rPr>
              <a:t> Basin, Argentina (</a:t>
            </a:r>
            <a:r>
              <a:rPr lang="en-US" altLang="en-US" sz="2000" i="1" dirty="0" err="1">
                <a:solidFill>
                  <a:schemeClr val="tx2"/>
                </a:solidFill>
                <a:latin typeface="+mn-lt"/>
              </a:rPr>
              <a:t>Mitchum</a:t>
            </a:r>
            <a:r>
              <a:rPr lang="en-US" altLang="en-US" sz="2000" i="1" dirty="0">
                <a:solidFill>
                  <a:schemeClr val="tx2"/>
                </a:solidFill>
                <a:latin typeface="+mn-lt"/>
              </a:rPr>
              <a:t> and </a:t>
            </a:r>
            <a:r>
              <a:rPr lang="en-US" altLang="en-US" sz="2000" i="1" dirty="0" err="1">
                <a:solidFill>
                  <a:schemeClr val="tx2"/>
                </a:solidFill>
                <a:latin typeface="+mn-lt"/>
              </a:rPr>
              <a:t>Uliana</a:t>
            </a:r>
            <a:r>
              <a:rPr lang="en-US" altLang="en-US" sz="2000" i="1" dirty="0">
                <a:solidFill>
                  <a:schemeClr val="tx2"/>
                </a:solidFill>
                <a:latin typeface="+mn-lt"/>
              </a:rPr>
              <a:t>, 1985)</a:t>
            </a:r>
          </a:p>
        </p:txBody>
      </p:sp>
    </p:spTree>
    <p:extLst>
      <p:ext uri="{BB962C8B-B14F-4D97-AF65-F5344CB8AC3E}">
        <p14:creationId xmlns:p14="http://schemas.microsoft.com/office/powerpoint/2010/main" val="84581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2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627" grpId="0" build="p" autoUpdateAnimBg="0"/>
      <p:bldP spid="282628" grpId="0" autoUpdateAnimBg="0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2566"/>
            <a:ext cx="9448800" cy="5037667"/>
          </a:xfrm>
        </p:spPr>
        <p:txBody>
          <a:bodyPr>
            <a:noAutofit/>
          </a:bodyPr>
          <a:lstStyle/>
          <a:p>
            <a:pPr marL="461963" indent="-461963">
              <a:lnSpc>
                <a:spcPct val="80000"/>
              </a:lnSpc>
            </a:pPr>
            <a:r>
              <a:rPr lang="en-US" altLang="en-US" sz="2000" dirty="0"/>
              <a:t>Baltimore Canyon region subsidence rates close to estimate of 0.01 m/</a:t>
            </a:r>
            <a:r>
              <a:rPr lang="en-US" altLang="en-US" sz="2000" dirty="0" err="1"/>
              <a:t>ky</a:t>
            </a:r>
            <a:r>
              <a:rPr lang="en-US" altLang="en-US" sz="2000" dirty="0"/>
              <a:t> (</a:t>
            </a:r>
            <a:r>
              <a:rPr lang="en-US" altLang="en-US" sz="2000" dirty="0" err="1"/>
              <a:t>Steckler</a:t>
            </a:r>
            <a:r>
              <a:rPr lang="en-US" altLang="en-US" sz="2000" dirty="0"/>
              <a:t> et al., 1988, Cost B-2 well) while towards end of simulation rates exceed this</a:t>
            </a:r>
          </a:p>
          <a:p>
            <a:pPr marL="461963" indent="-461963">
              <a:lnSpc>
                <a:spcPct val="80000"/>
              </a:lnSpc>
            </a:pPr>
            <a:r>
              <a:rPr lang="en-US" altLang="en-US" sz="2000" dirty="0"/>
              <a:t>Eustatic events from </a:t>
            </a:r>
            <a:r>
              <a:rPr lang="en-US" altLang="en-US" sz="2000" dirty="0" err="1"/>
              <a:t>Haq</a:t>
            </a:r>
            <a:r>
              <a:rPr lang="en-US" altLang="en-US" sz="2000" dirty="0"/>
              <a:t> et al. (1987) sea level chart</a:t>
            </a:r>
          </a:p>
          <a:p>
            <a:pPr marL="461963" indent="-461963">
              <a:lnSpc>
                <a:spcPct val="80000"/>
              </a:lnSpc>
            </a:pPr>
            <a:r>
              <a:rPr lang="en-US" altLang="en-US" sz="2000" dirty="0"/>
              <a:t>Sediment supply estimated by measuring cross sectional areas of sequences of Greenlee (1989) line &amp; adjusted amount iteratively</a:t>
            </a:r>
          </a:p>
          <a:p>
            <a:pPr marL="461963" indent="-461963">
              <a:lnSpc>
                <a:spcPct val="80000"/>
              </a:lnSpc>
            </a:pPr>
            <a:r>
              <a:rPr lang="en-US" altLang="en-US" sz="2000" dirty="0"/>
              <a:t>Model run from 30.0 Ma to 0 Ma &amp; time steps 0.5 million years</a:t>
            </a:r>
          </a:p>
          <a:p>
            <a:pPr marL="461963" indent="-461963">
              <a:lnSpc>
                <a:spcPct val="80000"/>
              </a:lnSpc>
            </a:pPr>
            <a:r>
              <a:rPr lang="en-US" altLang="en-US" sz="2000" dirty="0"/>
              <a:t>Sequence boundaries set at rapid sea level falls: 30, 25.5, 22.0, 21, 17.5, 16.5, 15.5, 13.8, 12.5, 10.5, 6.5, 5.5 &amp; 3.8 Ma, </a:t>
            </a:r>
          </a:p>
          <a:p>
            <a:pPr marL="461963" indent="-461963">
              <a:lnSpc>
                <a:spcPct val="80000"/>
              </a:lnSpc>
            </a:pPr>
            <a:r>
              <a:rPr lang="en-US" altLang="en-US" sz="2000" dirty="0"/>
              <a:t>Geometries of 13 sequences assumed products of changes in rates of subsidence &amp; sea level while extent of sedimentary fill controlled by rate supply of sediment &amp; distance of transportation</a:t>
            </a:r>
          </a:p>
          <a:p>
            <a:pPr marL="461963" indent="-461963">
              <a:lnSpc>
                <a:spcPct val="80000"/>
              </a:lnSpc>
            </a:pPr>
            <a:r>
              <a:rPr lang="en-US" altLang="en-US" sz="2000" dirty="0"/>
              <a:t>Subsidence across cross section determined by measuring thickness of sediment &amp; dividing by time span of simulation</a:t>
            </a:r>
          </a:p>
          <a:p>
            <a:pPr marL="461963" indent="-461963">
              <a:lnSpc>
                <a:spcPct val="80000"/>
              </a:lnSpc>
            </a:pPr>
            <a:r>
              <a:rPr lang="en-US" altLang="en-US" sz="2000" dirty="0"/>
              <a:t>Subsidence rate then tuned in conjunction with sedimentary fill to ensure the correct thickness for each sequence by varying the rates of subsidence during simulation run</a:t>
            </a:r>
          </a:p>
          <a:p>
            <a:pPr marL="461963" indent="-461963">
              <a:lnSpc>
                <a:spcPct val="80000"/>
              </a:lnSpc>
            </a:pPr>
            <a:r>
              <a:rPr lang="en-US" altLang="en-US" sz="2000" dirty="0"/>
              <a:t>Subsidence values for the salt </a:t>
            </a:r>
            <a:r>
              <a:rPr lang="en-US" altLang="en-US" sz="2000" dirty="0" err="1"/>
              <a:t>diapir</a:t>
            </a:r>
            <a:r>
              <a:rPr lang="en-US" altLang="en-US" sz="2000" dirty="0"/>
              <a:t> was added as a final step at 12 M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45533" y="201350"/>
            <a:ext cx="7848600" cy="609600"/>
          </a:xfrm>
        </p:spPr>
        <p:txBody>
          <a:bodyPr>
            <a:noAutofit/>
          </a:bodyPr>
          <a:lstStyle/>
          <a:p>
            <a:r>
              <a:rPr lang="en-US" altLang="en-US" sz="4000" b="1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Clastic Example - Simulation</a:t>
            </a:r>
          </a:p>
        </p:txBody>
      </p:sp>
    </p:spTree>
    <p:extLst>
      <p:ext uri="{BB962C8B-B14F-4D97-AF65-F5344CB8AC3E}">
        <p14:creationId xmlns:p14="http://schemas.microsoft.com/office/powerpoint/2010/main" val="370337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82" name="Picture 2" descr="BaltimoreCanyon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81662" y="1055687"/>
            <a:ext cx="6981825" cy="5230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45533" y="201350"/>
            <a:ext cx="78486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3525" indent="-2635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336699"/>
              </a:buClr>
              <a:buFont typeface="Wingdings" pitchFamily="2" charset="2"/>
              <a:buChar char="§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34988" indent="-2619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336699"/>
              </a:buClr>
              <a:buFont typeface="Arial" pitchFamily="34" charset="0"/>
              <a:buChar char="–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12788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85838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63638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kumimoji="0" lang="en-US" altLang="en-US" sz="4000" b="1" dirty="0" smtClean="0">
                <a:cs typeface="Times New Roman" panose="02020603050405020304" pitchFamily="18" charset="0"/>
              </a:rPr>
              <a:t>Clastic Example - Simulation</a:t>
            </a:r>
            <a:endParaRPr kumimoji="0" lang="en-US" altLang="en-US" sz="40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0995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3633" y="2552073"/>
            <a:ext cx="8500533" cy="3429000"/>
          </a:xfrm>
        </p:spPr>
        <p:txBody>
          <a:bodyPr>
            <a:normAutofit fontScale="92500" lnSpcReduction="10000"/>
          </a:bodyPr>
          <a:lstStyle/>
          <a:p>
            <a:pPr marL="461963" indent="-461963"/>
            <a:r>
              <a:rPr lang="en-US" altLang="en-US" dirty="0"/>
              <a:t>Rate of subsidence progressively increased from 30 Ma to 0 Ma</a:t>
            </a:r>
          </a:p>
          <a:p>
            <a:pPr marL="461963" indent="-461963"/>
            <a:r>
              <a:rPr lang="en-US" altLang="en-US" dirty="0"/>
              <a:t>Sea level </a:t>
            </a:r>
            <a:r>
              <a:rPr lang="en-US" altLang="en-US" dirty="0" err="1"/>
              <a:t>lowstands</a:t>
            </a:r>
            <a:r>
              <a:rPr lang="en-US" altLang="en-US" dirty="0"/>
              <a:t> were associated with greater rate of sediment supply than </a:t>
            </a:r>
            <a:r>
              <a:rPr lang="en-US" altLang="en-US" dirty="0" err="1"/>
              <a:t>highstand</a:t>
            </a:r>
            <a:endParaRPr lang="en-US" altLang="en-US" dirty="0"/>
          </a:p>
          <a:p>
            <a:pPr marL="461963" indent="-461963"/>
            <a:r>
              <a:rPr lang="en-US" altLang="en-US" dirty="0"/>
              <a:t>Clastic supply for sand was approximately 10% of shale</a:t>
            </a:r>
          </a:p>
          <a:p>
            <a:pPr marL="461963" indent="-461963"/>
            <a:r>
              <a:rPr lang="en-US" altLang="en-US" dirty="0"/>
              <a:t>Distance of transportation was less for sand than shale</a:t>
            </a:r>
          </a:p>
        </p:txBody>
      </p:sp>
      <p:sp>
        <p:nvSpPr>
          <p:cNvPr id="636932" name="Text Box 4"/>
          <p:cNvSpPr txBox="1">
            <a:spLocks noChangeArrowheads="1"/>
          </p:cNvSpPr>
          <p:nvPr/>
        </p:nvSpPr>
        <p:spPr bwMode="auto">
          <a:xfrm>
            <a:off x="609600" y="989014"/>
            <a:ext cx="78486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2800" i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general results established by this iterative matching of sequence thicknesses were that</a:t>
            </a:r>
            <a:r>
              <a:rPr lang="en-US" altLang="en-US" i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45533" y="201350"/>
            <a:ext cx="7848600" cy="609600"/>
          </a:xfrm>
        </p:spPr>
        <p:txBody>
          <a:bodyPr>
            <a:noAutofit/>
          </a:bodyPr>
          <a:lstStyle/>
          <a:p>
            <a:r>
              <a:rPr lang="en-US" altLang="en-US" sz="4000" b="1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Clastic Example - Simulation</a:t>
            </a:r>
          </a:p>
        </p:txBody>
      </p:sp>
    </p:spTree>
    <p:extLst>
      <p:ext uri="{BB962C8B-B14F-4D97-AF65-F5344CB8AC3E}">
        <p14:creationId xmlns:p14="http://schemas.microsoft.com/office/powerpoint/2010/main" val="109058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4732" y="2362200"/>
            <a:ext cx="8796867" cy="4495800"/>
          </a:xfrm>
        </p:spPr>
        <p:txBody>
          <a:bodyPr/>
          <a:lstStyle/>
          <a:p>
            <a:pPr marL="461963" indent="-461963">
              <a:lnSpc>
                <a:spcPct val="90000"/>
              </a:lnSpc>
            </a:pPr>
            <a:r>
              <a:rPr lang="en-US" altLang="en-US" sz="2400" dirty="0"/>
              <a:t>Assumed how much accommodation space generated by eustatic sea level change, with residual accommodation ascribed to tectonic effects</a:t>
            </a:r>
          </a:p>
          <a:p>
            <a:pPr marL="461963" indent="-461963">
              <a:lnSpc>
                <a:spcPct val="90000"/>
              </a:lnSpc>
            </a:pPr>
            <a:r>
              <a:rPr lang="en-US" altLang="en-US" sz="2400" dirty="0"/>
              <a:t>Sedimentation data of simulation changed iteratively until it closely approximated the interpreted seismic section</a:t>
            </a:r>
          </a:p>
          <a:p>
            <a:pPr marL="461963" indent="-461963">
              <a:lnSpc>
                <a:spcPct val="90000"/>
              </a:lnSpc>
            </a:pPr>
            <a:r>
              <a:rPr lang="en-US" altLang="en-US" sz="2400" dirty="0"/>
              <a:t> Differences between simulated model &amp; interpretation inferred to be result of either inaccurate sequence interpretations, or inaccurate tectonic data, &amp; while </a:t>
            </a:r>
            <a:r>
              <a:rPr lang="en-US" altLang="en-US" sz="2400" dirty="0" err="1"/>
              <a:t>Haq</a:t>
            </a:r>
            <a:r>
              <a:rPr lang="en-US" altLang="en-US" sz="2400" dirty="0"/>
              <a:t> et al chart is ASSUMED correct</a:t>
            </a:r>
          </a:p>
        </p:txBody>
      </p:sp>
      <p:sp>
        <p:nvSpPr>
          <p:cNvPr id="638980" name="Text Box 4"/>
          <p:cNvSpPr txBox="1">
            <a:spLocks noChangeArrowheads="1"/>
          </p:cNvSpPr>
          <p:nvPr/>
        </p:nvSpPr>
        <p:spPr bwMode="auto">
          <a:xfrm>
            <a:off x="381000" y="1076300"/>
            <a:ext cx="842433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en-US" sz="2400" b="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Tracks evolution of stratal architecture between sequence boundaries matching ages of sequence boundaries to </a:t>
            </a:r>
            <a:r>
              <a:rPr lang="en-US" altLang="en-US" sz="2400" b="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</a:t>
            </a:r>
            <a:r>
              <a:rPr lang="en-US" altLang="en-US" sz="2400" b="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 sea level curves: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45533" y="201350"/>
            <a:ext cx="7848600" cy="609600"/>
          </a:xfrm>
        </p:spPr>
        <p:txBody>
          <a:bodyPr>
            <a:noAutofit/>
          </a:bodyPr>
          <a:lstStyle/>
          <a:p>
            <a:r>
              <a:rPr lang="en-US" altLang="en-US" sz="4000" b="1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Clastic Example - Simulation</a:t>
            </a:r>
          </a:p>
        </p:txBody>
      </p:sp>
    </p:spTree>
    <p:extLst>
      <p:ext uri="{BB962C8B-B14F-4D97-AF65-F5344CB8AC3E}">
        <p14:creationId xmlns:p14="http://schemas.microsoft.com/office/powerpoint/2010/main" val="145625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9">
                                            <p:txEl>
                                              <p:charRg st="0" end="1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9">
                                            <p:txEl>
                                              <p:charRg st="130" end="2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9">
                                            <p:txEl>
                                              <p:charRg st="239" end="4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819400"/>
            <a:ext cx="8007350" cy="1143000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Lecture Ends!!</a:t>
            </a:r>
          </a:p>
        </p:txBody>
      </p:sp>
    </p:spTree>
    <p:extLst>
      <p:ext uri="{BB962C8B-B14F-4D97-AF65-F5344CB8AC3E}">
        <p14:creationId xmlns:p14="http://schemas.microsoft.com/office/powerpoint/2010/main" val="284751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4" name="Rectangle 6"/>
          <p:cNvSpPr>
            <a:spLocks noChangeArrowheads="1"/>
          </p:cNvSpPr>
          <p:nvPr/>
        </p:nvSpPr>
        <p:spPr bwMode="auto">
          <a:xfrm>
            <a:off x="381000" y="5943600"/>
            <a:ext cx="9906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47431"/>
            <a:ext cx="8763000" cy="762000"/>
          </a:xfrm>
        </p:spPr>
        <p:txBody>
          <a:bodyPr/>
          <a:lstStyle/>
          <a:p>
            <a:pPr algn="l"/>
            <a:r>
              <a:rPr lang="en-US" altLang="en-US" sz="4000" b="1" dirty="0">
                <a:solidFill>
                  <a:schemeClr val="tx2"/>
                </a:solidFill>
                <a:cs typeface="Times New Roman" panose="02020603050405020304" pitchFamily="18" charset="0"/>
              </a:rPr>
              <a:t>Testing Models &amp; Interpretations</a:t>
            </a:r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" y="2209800"/>
            <a:ext cx="7924800" cy="1996219"/>
          </a:xfrm>
        </p:spPr>
        <p:txBody>
          <a:bodyPr>
            <a:normAutofit/>
          </a:bodyPr>
          <a:lstStyle/>
          <a:p>
            <a:pPr marL="461963" indent="-461963">
              <a:lnSpc>
                <a:spcPct val="80000"/>
              </a:lnSpc>
            </a:pPr>
            <a:r>
              <a:rPr lang="en-US" altLang="en-US" sz="2000" dirty="0">
                <a:cs typeface="Times New Roman" panose="02020603050405020304" pitchFamily="18" charset="0"/>
              </a:rPr>
              <a:t>Identifies &amp; constrains key factors that control sequence stratigraphic geometries &amp; architectures; includes rates of sedimentation, slope angles, distance of sediment transport into basin, </a:t>
            </a:r>
            <a:r>
              <a:rPr lang="en-US" altLang="en-US" sz="2000" dirty="0" err="1">
                <a:cs typeface="Times New Roman" panose="02020603050405020304" pitchFamily="18" charset="0"/>
              </a:rPr>
              <a:t>eustatic</a:t>
            </a:r>
            <a:r>
              <a:rPr lang="en-US" altLang="en-US" sz="2000" dirty="0">
                <a:cs typeface="Times New Roman" panose="02020603050405020304" pitchFamily="18" charset="0"/>
              </a:rPr>
              <a:t> sea level, &amp; tectonics</a:t>
            </a:r>
          </a:p>
          <a:p>
            <a:pPr marL="461963" indent="-461963">
              <a:lnSpc>
                <a:spcPct val="80000"/>
              </a:lnSpc>
            </a:pPr>
            <a:r>
              <a:rPr lang="en-US" altLang="en-US" sz="2000" dirty="0">
                <a:cs typeface="Times New Roman" panose="02020603050405020304" pitchFamily="18" charset="0"/>
              </a:rPr>
              <a:t>Enables examination of 'what if' scenarios for understanding of how each input parameter affects basin evolution</a:t>
            </a:r>
          </a:p>
          <a:p>
            <a:pPr marL="461963" indent="-461963">
              <a:lnSpc>
                <a:spcPct val="80000"/>
              </a:lnSpc>
            </a:pPr>
            <a:r>
              <a:rPr lang="en-US" altLang="en-US" sz="2000" dirty="0">
                <a:cs typeface="Times New Roman" panose="02020603050405020304" pitchFamily="18" charset="0"/>
              </a:rPr>
              <a:t>Determines if one a hypothesis better than another?</a:t>
            </a:r>
          </a:p>
        </p:txBody>
      </p:sp>
      <p:sp>
        <p:nvSpPr>
          <p:cNvPr id="283652" name="Text Box 4"/>
          <p:cNvSpPr txBox="1">
            <a:spLocks noChangeArrowheads="1"/>
          </p:cNvSpPr>
          <p:nvPr/>
        </p:nvSpPr>
        <p:spPr bwMode="auto">
          <a:xfrm>
            <a:off x="381000" y="4206019"/>
            <a:ext cx="7162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2000" b="0" dirty="0">
                <a:solidFill>
                  <a:schemeClr val="tx2"/>
                </a:solidFill>
                <a:latin typeface="+mn-lt"/>
              </a:rPr>
              <a:t>Examples: Prediction of Chronostratigraphy</a:t>
            </a:r>
          </a:p>
          <a:p>
            <a:pPr algn="l">
              <a:buFontTx/>
              <a:buChar char="-"/>
            </a:pPr>
            <a:r>
              <a:rPr lang="en-US" altLang="en-US" sz="2000" b="0" dirty="0">
                <a:solidFill>
                  <a:schemeClr val="tx2"/>
                </a:solidFill>
                <a:latin typeface="+mn-lt"/>
              </a:rPr>
              <a:t>Neogene carbonates of the Great Bahamas </a:t>
            </a:r>
          </a:p>
          <a:p>
            <a:pPr algn="l">
              <a:buFontTx/>
              <a:buChar char="-"/>
            </a:pPr>
            <a:r>
              <a:rPr lang="en-US" altLang="en-US" sz="2000" b="0" dirty="0">
                <a:solidFill>
                  <a:schemeClr val="tx2"/>
                </a:solidFill>
                <a:latin typeface="+mn-lt"/>
              </a:rPr>
              <a:t>Neogene </a:t>
            </a:r>
            <a:r>
              <a:rPr lang="en-US" altLang="en-US" sz="2000" b="0" dirty="0" err="1">
                <a:solidFill>
                  <a:schemeClr val="tx2"/>
                </a:solidFill>
                <a:latin typeface="+mn-lt"/>
              </a:rPr>
              <a:t>siliciclastics</a:t>
            </a:r>
            <a:r>
              <a:rPr lang="en-US" altLang="en-US" sz="2000" b="0" dirty="0">
                <a:solidFill>
                  <a:schemeClr val="tx2"/>
                </a:solidFill>
                <a:latin typeface="+mn-lt"/>
              </a:rPr>
              <a:t> of the Baltimore Canyon</a:t>
            </a:r>
          </a:p>
        </p:txBody>
      </p:sp>
      <p:sp>
        <p:nvSpPr>
          <p:cNvPr id="283653" name="Text Box 5"/>
          <p:cNvSpPr txBox="1">
            <a:spLocks noChangeArrowheads="1"/>
          </p:cNvSpPr>
          <p:nvPr/>
        </p:nvSpPr>
        <p:spPr bwMode="auto">
          <a:xfrm>
            <a:off x="647700" y="1097950"/>
            <a:ext cx="73914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2000" b="0" dirty="0">
                <a:solidFill>
                  <a:schemeClr val="tx2"/>
                </a:solidFill>
                <a:latin typeface="Arial" panose="020B0604020202020204" pitchFamily="34" charset="0"/>
              </a:rPr>
              <a:t>Interpretation works backward from data, experience &amp; analogy</a:t>
            </a:r>
          </a:p>
          <a:p>
            <a:pPr algn="l"/>
            <a:r>
              <a:rPr lang="en-US" altLang="en-US" sz="2000" b="0" dirty="0">
                <a:solidFill>
                  <a:schemeClr val="tx2"/>
                </a:solidFill>
                <a:latin typeface="Arial" panose="020B0604020202020204" pitchFamily="34" charset="0"/>
              </a:rPr>
              <a:t>Modeling proceeds forward through well defined &amp; reproducible mechanisms</a:t>
            </a:r>
          </a:p>
        </p:txBody>
      </p:sp>
    </p:spTree>
    <p:extLst>
      <p:ext uri="{BB962C8B-B14F-4D97-AF65-F5344CB8AC3E}">
        <p14:creationId xmlns:p14="http://schemas.microsoft.com/office/powerpoint/2010/main" val="56804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3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651" grpId="0" build="p" autoUpdateAnimBg="0"/>
      <p:bldP spid="283652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8780"/>
            <a:ext cx="7391400" cy="537117"/>
          </a:xfrm>
        </p:spPr>
        <p:txBody>
          <a:bodyPr>
            <a:noAutofit/>
          </a:bodyPr>
          <a:lstStyle/>
          <a:p>
            <a:r>
              <a:rPr lang="en-US" altLang="en-US" sz="4000" b="1" dirty="0">
                <a:solidFill>
                  <a:schemeClr val="tx2"/>
                </a:solidFill>
              </a:rPr>
              <a:t>Carbonate Modeling</a:t>
            </a:r>
          </a:p>
        </p:txBody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7300" y="2514600"/>
            <a:ext cx="3886200" cy="2895600"/>
          </a:xfrm>
        </p:spPr>
        <p:txBody>
          <a:bodyPr/>
          <a:lstStyle/>
          <a:p>
            <a:r>
              <a:rPr lang="en-US" altLang="en-US" sz="3000" dirty="0"/>
              <a:t>How?</a:t>
            </a:r>
          </a:p>
          <a:p>
            <a:r>
              <a:rPr lang="en-US" altLang="en-US" sz="3000" dirty="0"/>
              <a:t>What?</a:t>
            </a:r>
          </a:p>
          <a:p>
            <a:r>
              <a:rPr lang="en-US" altLang="en-US" sz="3000" dirty="0"/>
              <a:t>Why?</a:t>
            </a:r>
          </a:p>
          <a:p>
            <a:r>
              <a:rPr lang="en-US" altLang="en-US" sz="3000" dirty="0"/>
              <a:t>Who?</a:t>
            </a:r>
          </a:p>
          <a:p>
            <a:r>
              <a:rPr lang="en-US" altLang="en-US" sz="3000" dirty="0"/>
              <a:t>Where to now?</a:t>
            </a:r>
          </a:p>
        </p:txBody>
      </p:sp>
      <p:sp>
        <p:nvSpPr>
          <p:cNvPr id="667652" name="Text Box 4"/>
          <p:cNvSpPr txBox="1">
            <a:spLocks noChangeArrowheads="1"/>
          </p:cNvSpPr>
          <p:nvPr/>
        </p:nvSpPr>
        <p:spPr bwMode="auto">
          <a:xfrm>
            <a:off x="838200" y="1371601"/>
            <a:ext cx="6629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ko-KR" sz="3000" b="0" dirty="0">
                <a:solidFill>
                  <a:schemeClr val="tx2"/>
                </a:solidFill>
                <a:latin typeface="Arial" panose="020B0604020202020204" pitchFamily="34" charset="0"/>
                <a:ea typeface="Gulim" panose="020B0600000101010101" pitchFamily="34" charset="-127"/>
              </a:rPr>
              <a:t>Uses math as a language to describe physical relationships</a:t>
            </a:r>
            <a:endParaRPr lang="en-US" altLang="en-US" sz="3000" b="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22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018" name="Rectangle 26"/>
          <p:cNvSpPr>
            <a:spLocks noChangeArrowheads="1"/>
          </p:cNvSpPr>
          <p:nvPr/>
        </p:nvSpPr>
        <p:spPr bwMode="auto">
          <a:xfrm>
            <a:off x="1200150" y="1130300"/>
            <a:ext cx="7200900" cy="510222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97019" name="Oval 27"/>
          <p:cNvSpPr>
            <a:spLocks noChangeArrowheads="1"/>
          </p:cNvSpPr>
          <p:nvPr/>
        </p:nvSpPr>
        <p:spPr bwMode="auto">
          <a:xfrm>
            <a:off x="1930400" y="2324100"/>
            <a:ext cx="1600200" cy="533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7020" name="Oval 28"/>
          <p:cNvSpPr>
            <a:spLocks noChangeArrowheads="1"/>
          </p:cNvSpPr>
          <p:nvPr/>
        </p:nvSpPr>
        <p:spPr bwMode="auto">
          <a:xfrm>
            <a:off x="1905000" y="4610100"/>
            <a:ext cx="1600200" cy="533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7021" name="Oval 29"/>
          <p:cNvSpPr>
            <a:spLocks noChangeArrowheads="1"/>
          </p:cNvSpPr>
          <p:nvPr/>
        </p:nvSpPr>
        <p:spPr bwMode="auto">
          <a:xfrm>
            <a:off x="6657975" y="4681538"/>
            <a:ext cx="1600200" cy="533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7022" name="Oval 30"/>
          <p:cNvSpPr>
            <a:spLocks noChangeArrowheads="1"/>
          </p:cNvSpPr>
          <p:nvPr/>
        </p:nvSpPr>
        <p:spPr bwMode="auto">
          <a:xfrm>
            <a:off x="6657975" y="2324100"/>
            <a:ext cx="1600200" cy="533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6999" name="Text Box 7"/>
          <p:cNvSpPr txBox="1">
            <a:spLocks noChangeArrowheads="1"/>
          </p:cNvSpPr>
          <p:nvPr/>
        </p:nvSpPr>
        <p:spPr bwMode="auto">
          <a:xfrm>
            <a:off x="3368675" y="1247379"/>
            <a:ext cx="2128838" cy="461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Arial" panose="020B0604020202020204" pitchFamily="34" charset="0"/>
              </a:rPr>
              <a:t>RELATIONSHIP BETWEEN</a:t>
            </a:r>
          </a:p>
          <a:p>
            <a:r>
              <a:rPr lang="en-US" altLang="en-US">
                <a:latin typeface="Arial" panose="020B0604020202020204" pitchFamily="34" charset="0"/>
              </a:rPr>
              <a:t>THEORIES &amp; “REALITY”</a:t>
            </a:r>
          </a:p>
        </p:txBody>
      </p:sp>
      <p:sp>
        <p:nvSpPr>
          <p:cNvPr id="597000" name="Text Box 8"/>
          <p:cNvSpPr txBox="1">
            <a:spLocks noChangeArrowheads="1"/>
          </p:cNvSpPr>
          <p:nvPr/>
        </p:nvSpPr>
        <p:spPr bwMode="auto">
          <a:xfrm>
            <a:off x="6726238" y="3543300"/>
            <a:ext cx="820738" cy="276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Arial" panose="020B0604020202020204" pitchFamily="34" charset="0"/>
              </a:rPr>
              <a:t>THEORY</a:t>
            </a:r>
          </a:p>
        </p:txBody>
      </p:sp>
      <p:sp>
        <p:nvSpPr>
          <p:cNvPr id="597001" name="Text Box 9"/>
          <p:cNvSpPr txBox="1">
            <a:spLocks noChangeArrowheads="1"/>
          </p:cNvSpPr>
          <p:nvPr/>
        </p:nvSpPr>
        <p:spPr bwMode="auto">
          <a:xfrm>
            <a:off x="3814763" y="1866900"/>
            <a:ext cx="1236663" cy="276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Arial" panose="020B0604020202020204" pitchFamily="34" charset="0"/>
              </a:rPr>
              <a:t>HYPOTHESES</a:t>
            </a:r>
          </a:p>
        </p:txBody>
      </p:sp>
      <p:sp>
        <p:nvSpPr>
          <p:cNvPr id="597002" name="Text Box 10"/>
          <p:cNvSpPr txBox="1">
            <a:spLocks noChangeArrowheads="1"/>
          </p:cNvSpPr>
          <p:nvPr/>
        </p:nvSpPr>
        <p:spPr bwMode="auto">
          <a:xfrm>
            <a:off x="1491940" y="3489217"/>
            <a:ext cx="1422400" cy="461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latin typeface="Arial" panose="020B0604020202020204" pitchFamily="34" charset="0"/>
              </a:rPr>
              <a:t>EMPIRICAL </a:t>
            </a:r>
          </a:p>
          <a:p>
            <a:r>
              <a:rPr lang="en-US" altLang="en-US" dirty="0">
                <a:latin typeface="Arial" panose="020B0604020202020204" pitchFamily="34" charset="0"/>
              </a:rPr>
              <a:t>RELATIONSHIPS</a:t>
            </a:r>
          </a:p>
        </p:txBody>
      </p:sp>
      <p:sp>
        <p:nvSpPr>
          <p:cNvPr id="597003" name="Text Box 11"/>
          <p:cNvSpPr txBox="1">
            <a:spLocks noChangeArrowheads="1"/>
          </p:cNvSpPr>
          <p:nvPr/>
        </p:nvSpPr>
        <p:spPr bwMode="auto">
          <a:xfrm>
            <a:off x="2419350" y="5599113"/>
            <a:ext cx="2624138" cy="276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Arial" panose="020B0604020202020204" pitchFamily="34" charset="0"/>
              </a:rPr>
              <a:t>OBSERVATIONS OF THE WORLD</a:t>
            </a:r>
          </a:p>
        </p:txBody>
      </p:sp>
      <p:sp>
        <p:nvSpPr>
          <p:cNvPr id="597004" name="Text Box 12"/>
          <p:cNvSpPr txBox="1">
            <a:spLocks noChangeArrowheads="1"/>
          </p:cNvSpPr>
          <p:nvPr/>
        </p:nvSpPr>
        <p:spPr bwMode="auto">
          <a:xfrm>
            <a:off x="6919428" y="2452687"/>
            <a:ext cx="93821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1" dirty="0">
                <a:latin typeface="Arial" panose="020B0604020202020204" pitchFamily="34" charset="0"/>
              </a:rPr>
              <a:t>Deduction</a:t>
            </a:r>
          </a:p>
        </p:txBody>
      </p:sp>
      <p:sp>
        <p:nvSpPr>
          <p:cNvPr id="597005" name="Text Box 13"/>
          <p:cNvSpPr txBox="1">
            <a:spLocks noChangeArrowheads="1"/>
          </p:cNvSpPr>
          <p:nvPr/>
        </p:nvSpPr>
        <p:spPr bwMode="auto">
          <a:xfrm>
            <a:off x="7136607" y="4850684"/>
            <a:ext cx="630238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1" dirty="0">
                <a:latin typeface="Arial" panose="020B0604020202020204" pitchFamily="34" charset="0"/>
              </a:rPr>
              <a:t>Model</a:t>
            </a:r>
          </a:p>
        </p:txBody>
      </p:sp>
      <p:sp>
        <p:nvSpPr>
          <p:cNvPr id="597006" name="Text Box 14"/>
          <p:cNvSpPr txBox="1">
            <a:spLocks noChangeArrowheads="1"/>
          </p:cNvSpPr>
          <p:nvPr/>
        </p:nvSpPr>
        <p:spPr bwMode="auto">
          <a:xfrm>
            <a:off x="2222558" y="2467769"/>
            <a:ext cx="88106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1">
                <a:latin typeface="Arial" panose="020B0604020202020204" pitchFamily="34" charset="0"/>
              </a:rPr>
              <a:t>Induction</a:t>
            </a:r>
          </a:p>
        </p:txBody>
      </p:sp>
      <p:sp>
        <p:nvSpPr>
          <p:cNvPr id="597007" name="Text Box 15"/>
          <p:cNvSpPr txBox="1">
            <a:spLocks noChangeArrowheads="1"/>
          </p:cNvSpPr>
          <p:nvPr/>
        </p:nvSpPr>
        <p:spPr bwMode="auto">
          <a:xfrm>
            <a:off x="2203140" y="4752975"/>
            <a:ext cx="8159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1">
                <a:latin typeface="Arial" panose="020B0604020202020204" pitchFamily="34" charset="0"/>
              </a:rPr>
              <a:t>Analysis</a:t>
            </a:r>
          </a:p>
        </p:txBody>
      </p:sp>
      <p:sp>
        <p:nvSpPr>
          <p:cNvPr id="597014" name="Freeform 22"/>
          <p:cNvSpPr>
            <a:spLocks/>
          </p:cNvSpPr>
          <p:nvPr/>
        </p:nvSpPr>
        <p:spPr bwMode="auto">
          <a:xfrm>
            <a:off x="3571875" y="2476500"/>
            <a:ext cx="704850" cy="782638"/>
          </a:xfrm>
          <a:custGeom>
            <a:avLst/>
            <a:gdLst>
              <a:gd name="T0" fmla="*/ 18 w 444"/>
              <a:gd name="T1" fmla="*/ 483 h 493"/>
              <a:gd name="T2" fmla="*/ 106 w 444"/>
              <a:gd name="T3" fmla="*/ 243 h 493"/>
              <a:gd name="T4" fmla="*/ 258 w 444"/>
              <a:gd name="T5" fmla="*/ 96 h 493"/>
              <a:gd name="T6" fmla="*/ 210 w 444"/>
              <a:gd name="T7" fmla="*/ 66 h 493"/>
              <a:gd name="T8" fmla="*/ 444 w 444"/>
              <a:gd name="T9" fmla="*/ 0 h 493"/>
              <a:gd name="T10" fmla="*/ 322 w 444"/>
              <a:gd name="T11" fmla="*/ 170 h 493"/>
              <a:gd name="T12" fmla="*/ 278 w 444"/>
              <a:gd name="T13" fmla="*/ 121 h 493"/>
              <a:gd name="T14" fmla="*/ 122 w 444"/>
              <a:gd name="T15" fmla="*/ 267 h 493"/>
              <a:gd name="T16" fmla="*/ 50 w 444"/>
              <a:gd name="T17" fmla="*/ 493 h 493"/>
              <a:gd name="T18" fmla="*/ 18 w 444"/>
              <a:gd name="T19" fmla="*/ 48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4" h="493">
                <a:moveTo>
                  <a:pt x="18" y="483"/>
                </a:moveTo>
                <a:cubicBezTo>
                  <a:pt x="0" y="479"/>
                  <a:pt x="66" y="308"/>
                  <a:pt x="106" y="243"/>
                </a:cubicBezTo>
                <a:cubicBezTo>
                  <a:pt x="146" y="176"/>
                  <a:pt x="241" y="125"/>
                  <a:pt x="258" y="96"/>
                </a:cubicBezTo>
                <a:cubicBezTo>
                  <a:pt x="275" y="67"/>
                  <a:pt x="294" y="81"/>
                  <a:pt x="210" y="66"/>
                </a:cubicBezTo>
                <a:cubicBezTo>
                  <a:pt x="176" y="60"/>
                  <a:pt x="358" y="15"/>
                  <a:pt x="444" y="0"/>
                </a:cubicBezTo>
                <a:cubicBezTo>
                  <a:pt x="386" y="69"/>
                  <a:pt x="322" y="197"/>
                  <a:pt x="322" y="170"/>
                </a:cubicBezTo>
                <a:cubicBezTo>
                  <a:pt x="328" y="89"/>
                  <a:pt x="309" y="105"/>
                  <a:pt x="278" y="121"/>
                </a:cubicBezTo>
                <a:cubicBezTo>
                  <a:pt x="245" y="137"/>
                  <a:pt x="160" y="205"/>
                  <a:pt x="122" y="267"/>
                </a:cubicBezTo>
                <a:cubicBezTo>
                  <a:pt x="84" y="329"/>
                  <a:pt x="50" y="491"/>
                  <a:pt x="50" y="493"/>
                </a:cubicBezTo>
                <a:cubicBezTo>
                  <a:pt x="50" y="493"/>
                  <a:pt x="46" y="489"/>
                  <a:pt x="18" y="483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/>
          <a:lstStyle/>
          <a:p>
            <a:endParaRPr lang="en-US"/>
          </a:p>
        </p:txBody>
      </p:sp>
      <p:sp>
        <p:nvSpPr>
          <p:cNvPr id="597015" name="Freeform 23"/>
          <p:cNvSpPr>
            <a:spLocks/>
          </p:cNvSpPr>
          <p:nvPr/>
        </p:nvSpPr>
        <p:spPr bwMode="auto">
          <a:xfrm rot="6068806">
            <a:off x="6059488" y="2493963"/>
            <a:ext cx="704850" cy="782638"/>
          </a:xfrm>
          <a:custGeom>
            <a:avLst/>
            <a:gdLst>
              <a:gd name="T0" fmla="*/ 18 w 444"/>
              <a:gd name="T1" fmla="*/ 483 h 493"/>
              <a:gd name="T2" fmla="*/ 106 w 444"/>
              <a:gd name="T3" fmla="*/ 243 h 493"/>
              <a:gd name="T4" fmla="*/ 258 w 444"/>
              <a:gd name="T5" fmla="*/ 96 h 493"/>
              <a:gd name="T6" fmla="*/ 210 w 444"/>
              <a:gd name="T7" fmla="*/ 66 h 493"/>
              <a:gd name="T8" fmla="*/ 444 w 444"/>
              <a:gd name="T9" fmla="*/ 0 h 493"/>
              <a:gd name="T10" fmla="*/ 322 w 444"/>
              <a:gd name="T11" fmla="*/ 170 h 493"/>
              <a:gd name="T12" fmla="*/ 278 w 444"/>
              <a:gd name="T13" fmla="*/ 121 h 493"/>
              <a:gd name="T14" fmla="*/ 122 w 444"/>
              <a:gd name="T15" fmla="*/ 267 h 493"/>
              <a:gd name="T16" fmla="*/ 50 w 444"/>
              <a:gd name="T17" fmla="*/ 493 h 493"/>
              <a:gd name="T18" fmla="*/ 18 w 444"/>
              <a:gd name="T19" fmla="*/ 48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4" h="493">
                <a:moveTo>
                  <a:pt x="18" y="483"/>
                </a:moveTo>
                <a:cubicBezTo>
                  <a:pt x="0" y="479"/>
                  <a:pt x="66" y="308"/>
                  <a:pt x="106" y="243"/>
                </a:cubicBezTo>
                <a:cubicBezTo>
                  <a:pt x="146" y="176"/>
                  <a:pt x="241" y="125"/>
                  <a:pt x="258" y="96"/>
                </a:cubicBezTo>
                <a:cubicBezTo>
                  <a:pt x="275" y="67"/>
                  <a:pt x="294" y="81"/>
                  <a:pt x="210" y="66"/>
                </a:cubicBezTo>
                <a:cubicBezTo>
                  <a:pt x="176" y="60"/>
                  <a:pt x="358" y="15"/>
                  <a:pt x="444" y="0"/>
                </a:cubicBezTo>
                <a:cubicBezTo>
                  <a:pt x="386" y="69"/>
                  <a:pt x="322" y="197"/>
                  <a:pt x="322" y="170"/>
                </a:cubicBezTo>
                <a:cubicBezTo>
                  <a:pt x="328" y="89"/>
                  <a:pt x="309" y="105"/>
                  <a:pt x="278" y="121"/>
                </a:cubicBezTo>
                <a:cubicBezTo>
                  <a:pt x="245" y="137"/>
                  <a:pt x="160" y="205"/>
                  <a:pt x="122" y="267"/>
                </a:cubicBezTo>
                <a:cubicBezTo>
                  <a:pt x="84" y="329"/>
                  <a:pt x="50" y="491"/>
                  <a:pt x="50" y="493"/>
                </a:cubicBezTo>
                <a:cubicBezTo>
                  <a:pt x="50" y="493"/>
                  <a:pt x="46" y="489"/>
                  <a:pt x="18" y="483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/>
          <a:lstStyle/>
          <a:p>
            <a:endParaRPr lang="en-US"/>
          </a:p>
        </p:txBody>
      </p:sp>
      <p:sp>
        <p:nvSpPr>
          <p:cNvPr id="597016" name="Freeform 24"/>
          <p:cNvSpPr>
            <a:spLocks/>
          </p:cNvSpPr>
          <p:nvPr/>
        </p:nvSpPr>
        <p:spPr bwMode="auto">
          <a:xfrm rot="10544413">
            <a:off x="6059488" y="4437063"/>
            <a:ext cx="704850" cy="782638"/>
          </a:xfrm>
          <a:custGeom>
            <a:avLst/>
            <a:gdLst>
              <a:gd name="T0" fmla="*/ 18 w 444"/>
              <a:gd name="T1" fmla="*/ 483 h 493"/>
              <a:gd name="T2" fmla="*/ 106 w 444"/>
              <a:gd name="T3" fmla="*/ 243 h 493"/>
              <a:gd name="T4" fmla="*/ 258 w 444"/>
              <a:gd name="T5" fmla="*/ 96 h 493"/>
              <a:gd name="T6" fmla="*/ 210 w 444"/>
              <a:gd name="T7" fmla="*/ 66 h 493"/>
              <a:gd name="T8" fmla="*/ 444 w 444"/>
              <a:gd name="T9" fmla="*/ 0 h 493"/>
              <a:gd name="T10" fmla="*/ 322 w 444"/>
              <a:gd name="T11" fmla="*/ 170 h 493"/>
              <a:gd name="T12" fmla="*/ 278 w 444"/>
              <a:gd name="T13" fmla="*/ 121 h 493"/>
              <a:gd name="T14" fmla="*/ 122 w 444"/>
              <a:gd name="T15" fmla="*/ 267 h 493"/>
              <a:gd name="T16" fmla="*/ 50 w 444"/>
              <a:gd name="T17" fmla="*/ 493 h 493"/>
              <a:gd name="T18" fmla="*/ 18 w 444"/>
              <a:gd name="T19" fmla="*/ 48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4" h="493">
                <a:moveTo>
                  <a:pt x="18" y="483"/>
                </a:moveTo>
                <a:cubicBezTo>
                  <a:pt x="0" y="479"/>
                  <a:pt x="66" y="308"/>
                  <a:pt x="106" y="243"/>
                </a:cubicBezTo>
                <a:cubicBezTo>
                  <a:pt x="146" y="176"/>
                  <a:pt x="241" y="125"/>
                  <a:pt x="258" y="96"/>
                </a:cubicBezTo>
                <a:cubicBezTo>
                  <a:pt x="275" y="67"/>
                  <a:pt x="294" y="81"/>
                  <a:pt x="210" y="66"/>
                </a:cubicBezTo>
                <a:cubicBezTo>
                  <a:pt x="176" y="60"/>
                  <a:pt x="358" y="15"/>
                  <a:pt x="444" y="0"/>
                </a:cubicBezTo>
                <a:cubicBezTo>
                  <a:pt x="386" y="69"/>
                  <a:pt x="322" y="197"/>
                  <a:pt x="322" y="170"/>
                </a:cubicBezTo>
                <a:cubicBezTo>
                  <a:pt x="328" y="89"/>
                  <a:pt x="309" y="105"/>
                  <a:pt x="278" y="121"/>
                </a:cubicBezTo>
                <a:cubicBezTo>
                  <a:pt x="245" y="137"/>
                  <a:pt x="160" y="205"/>
                  <a:pt x="122" y="267"/>
                </a:cubicBezTo>
                <a:cubicBezTo>
                  <a:pt x="84" y="329"/>
                  <a:pt x="50" y="491"/>
                  <a:pt x="50" y="493"/>
                </a:cubicBezTo>
                <a:cubicBezTo>
                  <a:pt x="50" y="493"/>
                  <a:pt x="46" y="489"/>
                  <a:pt x="18" y="483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/>
          <a:lstStyle/>
          <a:p>
            <a:endParaRPr lang="en-US"/>
          </a:p>
        </p:txBody>
      </p:sp>
      <p:sp>
        <p:nvSpPr>
          <p:cNvPr id="597017" name="Freeform 25"/>
          <p:cNvSpPr>
            <a:spLocks/>
          </p:cNvSpPr>
          <p:nvPr/>
        </p:nvSpPr>
        <p:spPr bwMode="auto">
          <a:xfrm rot="17273672">
            <a:off x="3573463" y="4437063"/>
            <a:ext cx="704850" cy="782638"/>
          </a:xfrm>
          <a:custGeom>
            <a:avLst/>
            <a:gdLst>
              <a:gd name="T0" fmla="*/ 18 w 444"/>
              <a:gd name="T1" fmla="*/ 483 h 493"/>
              <a:gd name="T2" fmla="*/ 106 w 444"/>
              <a:gd name="T3" fmla="*/ 243 h 493"/>
              <a:gd name="T4" fmla="*/ 258 w 444"/>
              <a:gd name="T5" fmla="*/ 96 h 493"/>
              <a:gd name="T6" fmla="*/ 210 w 444"/>
              <a:gd name="T7" fmla="*/ 66 h 493"/>
              <a:gd name="T8" fmla="*/ 444 w 444"/>
              <a:gd name="T9" fmla="*/ 0 h 493"/>
              <a:gd name="T10" fmla="*/ 322 w 444"/>
              <a:gd name="T11" fmla="*/ 170 h 493"/>
              <a:gd name="T12" fmla="*/ 278 w 444"/>
              <a:gd name="T13" fmla="*/ 121 h 493"/>
              <a:gd name="T14" fmla="*/ 122 w 444"/>
              <a:gd name="T15" fmla="*/ 267 h 493"/>
              <a:gd name="T16" fmla="*/ 50 w 444"/>
              <a:gd name="T17" fmla="*/ 493 h 493"/>
              <a:gd name="T18" fmla="*/ 18 w 444"/>
              <a:gd name="T19" fmla="*/ 48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4" h="493">
                <a:moveTo>
                  <a:pt x="18" y="483"/>
                </a:moveTo>
                <a:cubicBezTo>
                  <a:pt x="0" y="479"/>
                  <a:pt x="66" y="308"/>
                  <a:pt x="106" y="243"/>
                </a:cubicBezTo>
                <a:cubicBezTo>
                  <a:pt x="146" y="176"/>
                  <a:pt x="241" y="125"/>
                  <a:pt x="258" y="96"/>
                </a:cubicBezTo>
                <a:cubicBezTo>
                  <a:pt x="275" y="67"/>
                  <a:pt x="294" y="81"/>
                  <a:pt x="210" y="66"/>
                </a:cubicBezTo>
                <a:cubicBezTo>
                  <a:pt x="176" y="60"/>
                  <a:pt x="358" y="15"/>
                  <a:pt x="444" y="0"/>
                </a:cubicBezTo>
                <a:cubicBezTo>
                  <a:pt x="386" y="69"/>
                  <a:pt x="322" y="197"/>
                  <a:pt x="322" y="170"/>
                </a:cubicBezTo>
                <a:cubicBezTo>
                  <a:pt x="328" y="89"/>
                  <a:pt x="309" y="105"/>
                  <a:pt x="278" y="121"/>
                </a:cubicBezTo>
                <a:cubicBezTo>
                  <a:pt x="245" y="137"/>
                  <a:pt x="160" y="205"/>
                  <a:pt x="122" y="267"/>
                </a:cubicBezTo>
                <a:cubicBezTo>
                  <a:pt x="84" y="329"/>
                  <a:pt x="50" y="491"/>
                  <a:pt x="50" y="493"/>
                </a:cubicBezTo>
                <a:cubicBezTo>
                  <a:pt x="50" y="493"/>
                  <a:pt x="46" y="489"/>
                  <a:pt x="18" y="483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/>
          <a:lstStyle/>
          <a:p>
            <a:endParaRPr lang="en-US"/>
          </a:p>
        </p:txBody>
      </p:sp>
      <p:sp>
        <p:nvSpPr>
          <p:cNvPr id="21" name="Rectangle 7"/>
          <p:cNvSpPr txBox="1">
            <a:spLocks noChangeArrowheads="1"/>
          </p:cNvSpPr>
          <p:nvPr/>
        </p:nvSpPr>
        <p:spPr>
          <a:xfrm>
            <a:off x="232317" y="165408"/>
            <a:ext cx="9237663" cy="914400"/>
          </a:xfrm>
          <a:prstGeom prst="rect">
            <a:avLst/>
          </a:prstGeom>
          <a:noFill/>
          <a:ln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baseline="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en-US" altLang="en-US" sz="4000" b="1" dirty="0" smtClean="0">
                <a:solidFill>
                  <a:schemeClr val="tx2"/>
                </a:solidFill>
              </a:rPr>
              <a:t>Linked to Sequence Stratigraphic Principles</a:t>
            </a:r>
            <a:r>
              <a:rPr kumimoji="0" lang="en-US" altLang="en-US" sz="4000" dirty="0" smtClean="0">
                <a:solidFill>
                  <a:schemeClr val="tx2"/>
                </a:solidFill>
              </a:rPr>
              <a:t> </a:t>
            </a:r>
            <a:endParaRPr kumimoji="0" lang="en-US" altLang="en-US" sz="4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8912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7391400" cy="1143000"/>
          </a:xfrm>
        </p:spPr>
        <p:txBody>
          <a:bodyPr>
            <a:normAutofit/>
          </a:bodyPr>
          <a:lstStyle/>
          <a:p>
            <a:r>
              <a:rPr lang="en-US" altLang="en-US" sz="4000" b="1" dirty="0">
                <a:solidFill>
                  <a:schemeClr val="tx2"/>
                </a:solidFill>
              </a:rPr>
              <a:t>Role of Logic</a:t>
            </a:r>
          </a:p>
        </p:txBody>
      </p:sp>
      <p:sp>
        <p:nvSpPr>
          <p:cNvPr id="614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3900" y="1278673"/>
            <a:ext cx="7696200" cy="4648200"/>
          </a:xfrm>
        </p:spPr>
        <p:txBody>
          <a:bodyPr/>
          <a:lstStyle/>
          <a:p>
            <a:r>
              <a:rPr lang="en-US" altLang="en-US" sz="3000" dirty="0"/>
              <a:t>Deterministic models are as good as science used to build them - both strength &amp; weakness of deterministic modeling</a:t>
            </a:r>
          </a:p>
          <a:p>
            <a:r>
              <a:rPr lang="en-US" altLang="en-US" sz="3000" dirty="0"/>
              <a:t>Deductive &amp; inductive components</a:t>
            </a:r>
          </a:p>
          <a:p>
            <a:r>
              <a:rPr lang="en-US" altLang="en-US" sz="3000" dirty="0"/>
              <a:t>Compromise between realism &amp; mathematical over-simplicity. This degrades strict application of goodness of fit tests for models with unrealistic stochastic components. </a:t>
            </a:r>
          </a:p>
        </p:txBody>
      </p:sp>
    </p:spTree>
    <p:extLst>
      <p:ext uri="{BB962C8B-B14F-4D97-AF65-F5344CB8AC3E}">
        <p14:creationId xmlns:p14="http://schemas.microsoft.com/office/powerpoint/2010/main" val="310533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6078538" cy="1143000"/>
          </a:xfrm>
        </p:spPr>
        <p:txBody>
          <a:bodyPr>
            <a:normAutofit/>
          </a:bodyPr>
          <a:lstStyle/>
          <a:p>
            <a:r>
              <a:rPr lang="en-US" altLang="en-US" sz="4000" b="1" dirty="0">
                <a:solidFill>
                  <a:schemeClr val="tx2"/>
                </a:solidFill>
              </a:rPr>
              <a:t>Common Themes</a:t>
            </a:r>
          </a:p>
        </p:txBody>
      </p:sp>
      <p:sp>
        <p:nvSpPr>
          <p:cNvPr id="594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7620000" cy="4419600"/>
          </a:xfrm>
        </p:spPr>
        <p:txBody>
          <a:bodyPr/>
          <a:lstStyle/>
          <a:p>
            <a:r>
              <a:rPr lang="en-US" altLang="ko-KR">
                <a:solidFill>
                  <a:srgbClr val="000000"/>
                </a:solidFill>
                <a:latin typeface="Palatino" charset="0"/>
                <a:ea typeface="Gulim" panose="020B0600000101010101" pitchFamily="34" charset="-127"/>
              </a:rPr>
              <a:t>Carbonate models are a mix of process driven empirical, and deterministic</a:t>
            </a:r>
          </a:p>
          <a:p>
            <a:r>
              <a:rPr lang="en-US" altLang="ko-KR">
                <a:solidFill>
                  <a:srgbClr val="000000"/>
                </a:solidFill>
                <a:latin typeface="Palatino" charset="0"/>
                <a:ea typeface="Gulim" panose="020B0600000101010101" pitchFamily="34" charset="-127"/>
              </a:rPr>
              <a:t>Input variables are know but their value has to inferred from the geologic record</a:t>
            </a:r>
          </a:p>
          <a:p>
            <a:r>
              <a:rPr lang="en-US" altLang="ko-KR">
                <a:solidFill>
                  <a:srgbClr val="000000"/>
                </a:solidFill>
                <a:latin typeface="Palatino" charset="0"/>
                <a:ea typeface="Gulim" panose="020B0600000101010101" pitchFamily="34" charset="-127"/>
              </a:rPr>
              <a:t>Carbonate models are going 3D</a:t>
            </a:r>
          </a:p>
          <a:p>
            <a:r>
              <a:rPr lang="en-US" altLang="ko-KR">
                <a:solidFill>
                  <a:srgbClr val="000000"/>
                </a:solidFill>
                <a:latin typeface="Palatino" charset="0"/>
                <a:ea typeface="Gulim" panose="020B0600000101010101" pitchFamily="34" charset="-127"/>
              </a:rPr>
              <a:t>Subsurface models commonly oil field based</a:t>
            </a:r>
          </a:p>
        </p:txBody>
      </p:sp>
    </p:spTree>
    <p:extLst>
      <p:ext uri="{BB962C8B-B14F-4D97-AF65-F5344CB8AC3E}">
        <p14:creationId xmlns:p14="http://schemas.microsoft.com/office/powerpoint/2010/main" val="34840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4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94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94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94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947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0999" y="0"/>
            <a:ext cx="9390063" cy="1143000"/>
          </a:xfrm>
        </p:spPr>
        <p:txBody>
          <a:bodyPr>
            <a:noAutofit/>
          </a:bodyPr>
          <a:lstStyle/>
          <a:p>
            <a:r>
              <a:rPr lang="en-US" altLang="en-US" sz="4000" b="1" dirty="0">
                <a:solidFill>
                  <a:schemeClr val="tx2"/>
                </a:solidFill>
              </a:rPr>
              <a:t>Who are some of the carbonate modelers?</a:t>
            </a:r>
          </a:p>
        </p:txBody>
      </p:sp>
      <p:sp>
        <p:nvSpPr>
          <p:cNvPr id="590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72322"/>
            <a:ext cx="8001000" cy="4267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Aigner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– Forward Empirical Deterministic 2D</a:t>
            </a:r>
          </a:p>
          <a:p>
            <a:pPr>
              <a:lnSpc>
                <a:spcPct val="90000"/>
              </a:lnSpc>
            </a:pP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Bosence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, Waltham &amp;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Warrlich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- 3D Process Forward &amp; Fieldwork</a:t>
            </a:r>
          </a:p>
          <a:p>
            <a:pPr>
              <a:lnSpc>
                <a:spcPct val="90000"/>
              </a:lnSpc>
            </a:pP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Bosscher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– Process 2D Forward Model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latin typeface="+mn-lt"/>
                <a:cs typeface="Times New Roman" panose="02020603050405020304" pitchFamily="18" charset="0"/>
              </a:rPr>
              <a:t>Bowman - Forward Empirical Deterministic 2D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latin typeface="+mn-lt"/>
                <a:cs typeface="Times New Roman" panose="02020603050405020304" pitchFamily="18" charset="0"/>
              </a:rPr>
              <a:t>Cowell - Process Deterministic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Shoreface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Model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latin typeface="+mn-lt"/>
                <a:cs typeface="Times New Roman" panose="02020603050405020304" pitchFamily="18" charset="0"/>
              </a:rPr>
              <a:t>Cross and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Duan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– 3D Forward Model</a:t>
            </a:r>
          </a:p>
          <a:p>
            <a:pPr>
              <a:lnSpc>
                <a:spcPct val="90000"/>
              </a:lnSpc>
            </a:pP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Demicco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- Fuzzy Modeling </a:t>
            </a:r>
          </a:p>
        </p:txBody>
      </p:sp>
    </p:spTree>
    <p:extLst>
      <p:ext uri="{BB962C8B-B14F-4D97-AF65-F5344CB8AC3E}">
        <p14:creationId xmlns:p14="http://schemas.microsoft.com/office/powerpoint/2010/main" val="246528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0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90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90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90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90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90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90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0851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978"/>
            <a:ext cx="7391400" cy="914400"/>
          </a:xfrm>
        </p:spPr>
        <p:txBody>
          <a:bodyPr>
            <a:normAutofit/>
          </a:bodyPr>
          <a:lstStyle/>
          <a:p>
            <a:r>
              <a:rPr lang="en-US" altLang="en-US" sz="4000" b="1" dirty="0" smtClean="0">
                <a:solidFill>
                  <a:schemeClr val="tx2"/>
                </a:solidFill>
              </a:rPr>
              <a:t>Objectives</a:t>
            </a:r>
            <a:endParaRPr lang="en-US" altLang="en-US" sz="4000" b="1" dirty="0">
              <a:solidFill>
                <a:schemeClr val="tx2"/>
              </a:solidFill>
            </a:endParaRPr>
          </a:p>
        </p:txBody>
      </p:sp>
      <p:sp>
        <p:nvSpPr>
          <p:cNvPr id="2119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3400" y="2133600"/>
            <a:ext cx="7391400" cy="4343400"/>
          </a:xfrm>
          <a:noFill/>
          <a:ln/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Principles of sequence stratigraphy, and the effect of eustasy, tectonics, &amp; sedimentation on distribution of basin fill geometries.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Test sequence stratigraphic interpretations &amp; models of sedimentary fill.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Source of simulation inputs, including initial basin shape, accommodation history (tectonic &amp; </a:t>
            </a:r>
            <a:r>
              <a:rPr lang="en-US" altLang="en-US" sz="2400" dirty="0" err="1"/>
              <a:t>eustatic</a:t>
            </a:r>
            <a:r>
              <a:rPr lang="en-US" altLang="en-US" sz="2400" dirty="0"/>
              <a:t>), &amp; sediment accumulation history.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Identify &amp; predict geometries &amp; </a:t>
            </a:r>
            <a:r>
              <a:rPr lang="en-US" altLang="en-US" sz="2400" dirty="0" err="1"/>
              <a:t>lithofacies</a:t>
            </a:r>
            <a:r>
              <a:rPr lang="en-US" altLang="en-US" sz="2400" dirty="0"/>
              <a:t> variation within sedimentary sequences.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Determine age of sequence boundaries &amp; establish timing of events.</a:t>
            </a:r>
            <a:endParaRPr lang="en-US" altLang="en-US" sz="2000" dirty="0"/>
          </a:p>
        </p:txBody>
      </p:sp>
      <p:sp>
        <p:nvSpPr>
          <p:cNvPr id="211975" name="Text Box 7"/>
          <p:cNvSpPr txBox="1">
            <a:spLocks noChangeArrowheads="1"/>
          </p:cNvSpPr>
          <p:nvPr/>
        </p:nvSpPr>
        <p:spPr bwMode="auto">
          <a:xfrm>
            <a:off x="647700" y="1046946"/>
            <a:ext cx="77724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2800" b="0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Gain experience with stratigraphic/sedimentary computer simulations to solve sequence stratigraphic problems:</a:t>
            </a:r>
          </a:p>
        </p:txBody>
      </p:sp>
    </p:spTree>
    <p:extLst>
      <p:ext uri="{BB962C8B-B14F-4D97-AF65-F5344CB8AC3E}">
        <p14:creationId xmlns:p14="http://schemas.microsoft.com/office/powerpoint/2010/main" val="125627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1393903"/>
            <a:ext cx="7772400" cy="4267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Flemmings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- Meter-scale shallowing cycles</a:t>
            </a:r>
          </a:p>
          <a:p>
            <a:pPr>
              <a:lnSpc>
                <a:spcPct val="80000"/>
              </a:lnSpc>
            </a:pP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Goldhammer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- High-frequency platform carbonate cycles</a:t>
            </a:r>
          </a:p>
          <a:p>
            <a:pPr>
              <a:lnSpc>
                <a:spcPct val="80000"/>
              </a:lnSpc>
            </a:pP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Granjeon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- Diffusion-based stratigraphic model</a:t>
            </a:r>
          </a:p>
          <a:p>
            <a:pPr>
              <a:lnSpc>
                <a:spcPct val="80000"/>
              </a:lnSpc>
            </a:pPr>
            <a:r>
              <a:rPr lang="en-US" altLang="en-US" dirty="0">
                <a:latin typeface="+mn-lt"/>
                <a:cs typeface="Times New Roman" panose="02020603050405020304" pitchFamily="18" charset="0"/>
              </a:rPr>
              <a:t>Kendall – Forward Empirical Deterministic 2D</a:t>
            </a:r>
          </a:p>
          <a:p>
            <a:pPr>
              <a:lnSpc>
                <a:spcPct val="80000"/>
              </a:lnSpc>
            </a:pPr>
            <a:r>
              <a:rPr lang="en-US" altLang="en-US" dirty="0">
                <a:latin typeface="+mn-lt"/>
                <a:cs typeface="Times New Roman" panose="02020603050405020304" pitchFamily="18" charset="0"/>
              </a:rPr>
              <a:t>Ulf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Nordlund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- Fuzzy logic</a:t>
            </a:r>
          </a:p>
          <a:p>
            <a:pPr>
              <a:lnSpc>
                <a:spcPct val="80000"/>
              </a:lnSpc>
            </a:pPr>
            <a:r>
              <a:rPr lang="en-US" altLang="en-US" dirty="0">
                <a:latin typeface="+mn-lt"/>
                <a:cs typeface="Times New Roman" panose="02020603050405020304" pitchFamily="18" charset="0"/>
              </a:rPr>
              <a:t>Read - Forward Empirical Deterministic 2D</a:t>
            </a:r>
          </a:p>
          <a:p>
            <a:pPr>
              <a:lnSpc>
                <a:spcPct val="80000"/>
              </a:lnSpc>
            </a:pP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Rivanaes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- Depth-dependent diffusion models of erosion, transport &amp; sedimentation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80999" y="0"/>
            <a:ext cx="9390063" cy="1143000"/>
          </a:xfrm>
        </p:spPr>
        <p:txBody>
          <a:bodyPr>
            <a:noAutofit/>
          </a:bodyPr>
          <a:lstStyle/>
          <a:p>
            <a:r>
              <a:rPr lang="en-US" altLang="en-US" sz="4000" b="1" dirty="0">
                <a:solidFill>
                  <a:schemeClr val="tx2"/>
                </a:solidFill>
              </a:rPr>
              <a:t>Who are some of the carbonate modelers?</a:t>
            </a:r>
          </a:p>
        </p:txBody>
      </p:sp>
    </p:spTree>
    <p:extLst>
      <p:ext uri="{BB962C8B-B14F-4D97-AF65-F5344CB8AC3E}">
        <p14:creationId xmlns:p14="http://schemas.microsoft.com/office/powerpoint/2010/main" val="238023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2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92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92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92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92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92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92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2899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89210"/>
            <a:ext cx="7239000" cy="1143000"/>
          </a:xfrm>
        </p:spPr>
        <p:txBody>
          <a:bodyPr/>
          <a:lstStyle/>
          <a:p>
            <a:r>
              <a:rPr lang="en-US" altLang="en-US" sz="4000" b="1" dirty="0">
                <a:solidFill>
                  <a:schemeClr val="tx2"/>
                </a:solidFill>
              </a:rPr>
              <a:t>Common Themes &amp; Future </a:t>
            </a:r>
          </a:p>
        </p:txBody>
      </p:sp>
      <p:sp>
        <p:nvSpPr>
          <p:cNvPr id="609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14400"/>
            <a:ext cx="7620000" cy="4419600"/>
          </a:xfrm>
        </p:spPr>
        <p:txBody>
          <a:bodyPr/>
          <a:lstStyle/>
          <a:p>
            <a:r>
              <a:rPr lang="en-US" altLang="ko-KR" dirty="0">
                <a:latin typeface="+mn-lt"/>
                <a:ea typeface="Gulim" panose="020B0600000101010101" pitchFamily="34" charset="-127"/>
              </a:rPr>
              <a:t>Carbonate models are a mix of process driven empirical, and deterministic</a:t>
            </a:r>
          </a:p>
          <a:p>
            <a:r>
              <a:rPr lang="en-US" altLang="ko-KR" dirty="0">
                <a:latin typeface="+mn-lt"/>
                <a:ea typeface="Gulim" panose="020B0600000101010101" pitchFamily="34" charset="-127"/>
              </a:rPr>
              <a:t>Input variables are know but their value has to inferred from the geologic record</a:t>
            </a:r>
          </a:p>
          <a:p>
            <a:r>
              <a:rPr lang="en-US" altLang="ko-KR" dirty="0">
                <a:latin typeface="+mn-lt"/>
                <a:ea typeface="Gulim" panose="020B0600000101010101" pitchFamily="34" charset="-127"/>
              </a:rPr>
              <a:t>Carbonate models are going 3D</a:t>
            </a:r>
          </a:p>
          <a:p>
            <a:r>
              <a:rPr lang="en-US" altLang="ko-KR" dirty="0">
                <a:latin typeface="+mn-lt"/>
                <a:ea typeface="Gulim" panose="020B0600000101010101" pitchFamily="34" charset="-127"/>
              </a:rPr>
              <a:t>Subsurface models commonly oil field based</a:t>
            </a:r>
          </a:p>
          <a:p>
            <a:r>
              <a:rPr lang="en-US" altLang="ko-KR" dirty="0" err="1">
                <a:latin typeface="+mn-lt"/>
                <a:ea typeface="Gulim" panose="020B0600000101010101" pitchFamily="34" charset="-127"/>
              </a:rPr>
              <a:t>Backstripped</a:t>
            </a:r>
            <a:r>
              <a:rPr lang="en-US" altLang="ko-KR" dirty="0">
                <a:latin typeface="+mn-lt"/>
                <a:ea typeface="Gulim" panose="020B0600000101010101" pitchFamily="34" charset="-127"/>
              </a:rPr>
              <a:t> interpreted sections replacing models</a:t>
            </a:r>
          </a:p>
          <a:p>
            <a:r>
              <a:rPr lang="en-US" altLang="ko-KR" dirty="0">
                <a:latin typeface="+mn-lt"/>
                <a:ea typeface="Gulim" panose="020B0600000101010101" pitchFamily="34" charset="-127"/>
              </a:rPr>
              <a:t>Surrealistic movies worth a thousand words</a:t>
            </a:r>
          </a:p>
        </p:txBody>
      </p:sp>
      <p:sp>
        <p:nvSpPr>
          <p:cNvPr id="609284" name="Text Box 4"/>
          <p:cNvSpPr txBox="1">
            <a:spLocks noChangeArrowheads="1"/>
          </p:cNvSpPr>
          <p:nvPr/>
        </p:nvSpPr>
        <p:spPr bwMode="auto">
          <a:xfrm>
            <a:off x="228600" y="4778737"/>
            <a:ext cx="9372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600" b="0" dirty="0">
                <a:solidFill>
                  <a:schemeClr val="tx2"/>
                </a:solidFill>
                <a:latin typeface="Arial" panose="020B0604020202020204" pitchFamily="34" charset="0"/>
              </a:rPr>
              <a:t>Need work with a setting like Arabian Gulf</a:t>
            </a:r>
          </a:p>
        </p:txBody>
      </p:sp>
    </p:spTree>
    <p:extLst>
      <p:ext uri="{BB962C8B-B14F-4D97-AF65-F5344CB8AC3E}">
        <p14:creationId xmlns:p14="http://schemas.microsoft.com/office/powerpoint/2010/main" val="282957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9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09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09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09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09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09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9283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89210"/>
            <a:ext cx="7239000" cy="1143000"/>
          </a:xfrm>
        </p:spPr>
        <p:txBody>
          <a:bodyPr/>
          <a:lstStyle/>
          <a:p>
            <a:r>
              <a:rPr lang="en-US" altLang="en-US" sz="4000" b="1" dirty="0">
                <a:solidFill>
                  <a:schemeClr val="tx2"/>
                </a:solidFill>
              </a:rPr>
              <a:t>SEDPAK &amp; Carbonates</a:t>
            </a:r>
            <a:r>
              <a:rPr lang="en-US" altLang="en-US" sz="40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i="1" dirty="0"/>
              <a:t>An example of sedimentary simulations</a:t>
            </a:r>
          </a:p>
          <a:p>
            <a:endParaRPr lang="en-US" altLang="en-US" i="1" dirty="0"/>
          </a:p>
          <a:p>
            <a:r>
              <a:rPr lang="en-US" altLang="en-US" i="1" dirty="0"/>
              <a:t>Most other models follow many of the same paths of logic that SEDPAK follows</a:t>
            </a:r>
          </a:p>
        </p:txBody>
      </p:sp>
    </p:spTree>
    <p:extLst>
      <p:ext uri="{BB962C8B-B14F-4D97-AF65-F5344CB8AC3E}">
        <p14:creationId xmlns:p14="http://schemas.microsoft.com/office/powerpoint/2010/main" val="126389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701" name="Rectangle 5"/>
          <p:cNvSpPr>
            <a:spLocks noGrp="1" noChangeArrowheads="1"/>
          </p:cNvSpPr>
          <p:nvPr>
            <p:ph type="title"/>
          </p:nvPr>
        </p:nvSpPr>
        <p:spPr>
          <a:xfrm>
            <a:off x="288298" y="106293"/>
            <a:ext cx="9144000" cy="762000"/>
          </a:xfrm>
          <a:noFill/>
          <a:ln/>
        </p:spPr>
        <p:txBody>
          <a:bodyPr>
            <a:normAutofit/>
          </a:bodyPr>
          <a:lstStyle/>
          <a:p>
            <a:r>
              <a:rPr lang="en-US" altLang="en-US" sz="4000" b="1" dirty="0">
                <a:solidFill>
                  <a:schemeClr val="tx2"/>
                </a:solidFill>
                <a:cs typeface="Times New Roman" panose="02020603050405020304" pitchFamily="18" charset="0"/>
              </a:rPr>
              <a:t>Basin Sedimentary Fill - Major Controls</a:t>
            </a:r>
          </a:p>
        </p:txBody>
      </p:sp>
      <p:sp>
        <p:nvSpPr>
          <p:cNvPr id="285704" name="AutoShape 8"/>
          <p:cNvSpPr>
            <a:spLocks noChangeArrowheads="1"/>
          </p:cNvSpPr>
          <p:nvPr/>
        </p:nvSpPr>
        <p:spPr bwMode="auto">
          <a:xfrm>
            <a:off x="2590800" y="2073275"/>
            <a:ext cx="3657600" cy="2895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85705" name="Text Box 9"/>
          <p:cNvSpPr txBox="1">
            <a:spLocks noChangeArrowheads="1"/>
          </p:cNvSpPr>
          <p:nvPr/>
        </p:nvSpPr>
        <p:spPr bwMode="auto">
          <a:xfrm>
            <a:off x="3952614" y="1595736"/>
            <a:ext cx="112678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i="1" dirty="0">
                <a:latin typeface="Arial" panose="020B0604020202020204" pitchFamily="34" charset="0"/>
              </a:rPr>
              <a:t>EUSTATIC</a:t>
            </a:r>
          </a:p>
          <a:p>
            <a:pPr algn="ctr"/>
            <a:r>
              <a:rPr lang="en-US" altLang="en-US" i="1" dirty="0">
                <a:latin typeface="Arial" panose="020B0604020202020204" pitchFamily="34" charset="0"/>
              </a:rPr>
              <a:t>RISE &amp; FALL</a:t>
            </a:r>
          </a:p>
        </p:txBody>
      </p:sp>
      <p:sp>
        <p:nvSpPr>
          <p:cNvPr id="285706" name="Text Box 10"/>
          <p:cNvSpPr txBox="1">
            <a:spLocks noChangeArrowheads="1"/>
          </p:cNvSpPr>
          <p:nvPr/>
        </p:nvSpPr>
        <p:spPr bwMode="auto">
          <a:xfrm>
            <a:off x="1176338" y="5197476"/>
            <a:ext cx="11913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i="1">
                <a:latin typeface="Arial" panose="020B0604020202020204" pitchFamily="34" charset="0"/>
              </a:rPr>
              <a:t>SUBSIDENCE</a:t>
            </a:r>
          </a:p>
          <a:p>
            <a:pPr algn="ctr"/>
            <a:r>
              <a:rPr lang="en-US" altLang="en-US" i="1">
                <a:latin typeface="Arial" panose="020B0604020202020204" pitchFamily="34" charset="0"/>
              </a:rPr>
              <a:t>/UPLIFT</a:t>
            </a:r>
          </a:p>
        </p:txBody>
      </p:sp>
      <p:sp>
        <p:nvSpPr>
          <p:cNvPr id="285707" name="Text Box 11"/>
          <p:cNvSpPr txBox="1">
            <a:spLocks noChangeArrowheads="1"/>
          </p:cNvSpPr>
          <p:nvPr/>
        </p:nvSpPr>
        <p:spPr bwMode="auto">
          <a:xfrm>
            <a:off x="6248400" y="5179367"/>
            <a:ext cx="9797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i="1" dirty="0">
                <a:latin typeface="Arial" panose="020B0604020202020204" pitchFamily="34" charset="0"/>
              </a:rPr>
              <a:t>SEDIMENT</a:t>
            </a:r>
          </a:p>
          <a:p>
            <a:pPr algn="ctr"/>
            <a:r>
              <a:rPr lang="en-US" altLang="en-US" i="1" dirty="0">
                <a:latin typeface="Arial" panose="020B0604020202020204" pitchFamily="34" charset="0"/>
              </a:rPr>
              <a:t>SUPPLY</a:t>
            </a:r>
          </a:p>
        </p:txBody>
      </p:sp>
      <p:sp>
        <p:nvSpPr>
          <p:cNvPr id="285708" name="Text Box 12"/>
          <p:cNvSpPr txBox="1">
            <a:spLocks noChangeArrowheads="1"/>
          </p:cNvSpPr>
          <p:nvPr/>
        </p:nvSpPr>
        <p:spPr bwMode="auto">
          <a:xfrm>
            <a:off x="3842183" y="3555458"/>
            <a:ext cx="11108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dirty="0">
                <a:latin typeface="Arial" panose="020B0604020202020204" pitchFamily="34" charset="0"/>
              </a:rPr>
              <a:t>RATE</a:t>
            </a:r>
          </a:p>
          <a:p>
            <a:pPr algn="ctr"/>
            <a:r>
              <a:rPr lang="en-US" altLang="en-US" dirty="0">
                <a:latin typeface="Arial" panose="020B0604020202020204" pitchFamily="34" charset="0"/>
              </a:rPr>
              <a:t>VARIATIONS</a:t>
            </a:r>
          </a:p>
        </p:txBody>
      </p:sp>
    </p:spTree>
    <p:extLst>
      <p:ext uri="{BB962C8B-B14F-4D97-AF65-F5344CB8AC3E}">
        <p14:creationId xmlns:p14="http://schemas.microsoft.com/office/powerpoint/2010/main" val="100172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5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1907788"/>
            <a:ext cx="9283390" cy="3880624"/>
          </a:xfrm>
          <a:noFill/>
          <a:ln/>
        </p:spPr>
        <p:txBody>
          <a:bodyPr/>
          <a:lstStyle/>
          <a:p>
            <a:pPr marL="461963" indent="-461963">
              <a:lnSpc>
                <a:spcPct val="90000"/>
              </a:lnSpc>
            </a:pPr>
            <a:r>
              <a:rPr lang="en-US" altLang="en-US" sz="2000" dirty="0">
                <a:latin typeface="+mn-lt"/>
                <a:cs typeface="Times New Roman" panose="02020603050405020304" pitchFamily="18" charset="0"/>
              </a:rPr>
              <a:t>Tectonic movement is vertical, combining crustal cooling &amp; isostatic response to sediment loading. Subsidence due to compaction is handled separately.</a:t>
            </a:r>
          </a:p>
          <a:p>
            <a:pPr marL="461963" indent="-461963">
              <a:lnSpc>
                <a:spcPct val="90000"/>
              </a:lnSpc>
            </a:pPr>
            <a:r>
              <a:rPr lang="en-US" altLang="en-US" sz="2000" dirty="0">
                <a:latin typeface="+mn-lt"/>
                <a:cs typeface="Times New Roman" panose="02020603050405020304" pitchFamily="18" charset="0"/>
              </a:rPr>
              <a:t>Clastics deposited first as a ratio of lithology, filling accommodation landward of the depositional shoreline break (</a:t>
            </a:r>
            <a:r>
              <a:rPr lang="en-US" altLang="en-US" sz="2000" dirty="0" err="1">
                <a:latin typeface="+mn-lt"/>
                <a:cs typeface="Times New Roman" panose="02020603050405020304" pitchFamily="18" charset="0"/>
              </a:rPr>
              <a:t>Posamentier</a:t>
            </a:r>
            <a:r>
              <a:rPr lang="en-US" altLang="en-US" sz="2000" dirty="0">
                <a:latin typeface="+mn-lt"/>
                <a:cs typeface="Times New Roman" panose="02020603050405020304" pitchFamily="18" charset="0"/>
              </a:rPr>
              <a:t> &amp; Vail, 1988) as shallow marine &amp; alluvial sediments</a:t>
            </a:r>
          </a:p>
          <a:p>
            <a:pPr marL="461963" indent="-461963">
              <a:lnSpc>
                <a:spcPct val="90000"/>
              </a:lnSpc>
            </a:pPr>
            <a:r>
              <a:rPr lang="en-US" altLang="en-US" sz="2000" dirty="0">
                <a:latin typeface="+mn-lt"/>
                <a:cs typeface="Times New Roman" panose="02020603050405020304" pitchFamily="18" charset="0"/>
              </a:rPr>
              <a:t>Next sediment is deposited in the submarine setting downslope from the depositional shoreline break to a prescribed distance on underlying surfaces that are inclined up to a specified angle</a:t>
            </a:r>
          </a:p>
          <a:p>
            <a:pPr marL="461963" indent="-461963">
              <a:lnSpc>
                <a:spcPct val="90000"/>
              </a:lnSpc>
            </a:pPr>
            <a:r>
              <a:rPr lang="en-US" altLang="en-US" sz="2000" dirty="0">
                <a:latin typeface="+mn-lt"/>
                <a:cs typeface="Times New Roman" panose="02020603050405020304" pitchFamily="18" charset="0"/>
              </a:rPr>
              <a:t>Simultaneous with deposition, sediment is eroded &amp; added to the sediment supply</a:t>
            </a:r>
          </a:p>
          <a:p>
            <a:pPr marL="461963" indent="-461963">
              <a:lnSpc>
                <a:spcPct val="90000"/>
              </a:lnSpc>
            </a:pPr>
            <a:r>
              <a:rPr lang="en-US" altLang="en-US" sz="2000" dirty="0">
                <a:latin typeface="+mn-lt"/>
                <a:cs typeface="Times New Roman" panose="02020603050405020304" pitchFamily="18" charset="0"/>
              </a:rPr>
              <a:t>Benthic carbonates accumulate next as a function of water depth</a:t>
            </a:r>
          </a:p>
          <a:p>
            <a:pPr marL="461963" indent="-461963">
              <a:lnSpc>
                <a:spcPct val="90000"/>
              </a:lnSpc>
            </a:pPr>
            <a:r>
              <a:rPr lang="en-US" altLang="en-US" sz="2000" dirty="0">
                <a:latin typeface="+mn-lt"/>
                <a:cs typeface="Times New Roman" panose="02020603050405020304" pitchFamily="18" charset="0"/>
              </a:rPr>
              <a:t>SEDPAK creates a 2D grid of data values by linearly interpolating between the input values &amp; extrapolating from intermediate input values if start or end values are undefined.</a:t>
            </a:r>
            <a:r>
              <a:rPr lang="en-US" altLang="en-US" sz="2100" dirty="0">
                <a:latin typeface="+mn-lt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338951" name="Text Box 7"/>
          <p:cNvSpPr txBox="1">
            <a:spLocks noChangeArrowheads="1"/>
          </p:cNvSpPr>
          <p:nvPr/>
        </p:nvSpPr>
        <p:spPr bwMode="auto">
          <a:xfrm>
            <a:off x="228600" y="1060469"/>
            <a:ext cx="788828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2400" i="1" dirty="0">
                <a:solidFill>
                  <a:schemeClr val="tx2"/>
                </a:solidFill>
                <a:latin typeface="+mn-lt"/>
              </a:rPr>
              <a:t>Sea level position, tectonic movement &amp; sedimentation vary independently.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title"/>
          </p:nvPr>
        </p:nvSpPr>
        <p:spPr>
          <a:xfrm>
            <a:off x="288298" y="106293"/>
            <a:ext cx="9144000" cy="762000"/>
          </a:xfrm>
          <a:noFill/>
          <a:ln/>
        </p:spPr>
        <p:txBody>
          <a:bodyPr>
            <a:normAutofit/>
          </a:bodyPr>
          <a:lstStyle/>
          <a:p>
            <a:r>
              <a:rPr lang="en-US" altLang="en-US" sz="4000" b="1" dirty="0">
                <a:solidFill>
                  <a:schemeClr val="tx2"/>
                </a:solidFill>
                <a:cs typeface="Times New Roman" panose="02020603050405020304" pitchFamily="18" charset="0"/>
              </a:rPr>
              <a:t>Basin Sedimentary Fill - Major Controls</a:t>
            </a:r>
          </a:p>
        </p:txBody>
      </p:sp>
    </p:spTree>
    <p:extLst>
      <p:ext uri="{BB962C8B-B14F-4D97-AF65-F5344CB8AC3E}">
        <p14:creationId xmlns:p14="http://schemas.microsoft.com/office/powerpoint/2010/main" val="113488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681" name="Picture 9" descr="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0"/>
          <a:stretch/>
        </p:blipFill>
        <p:spPr bwMode="auto">
          <a:xfrm>
            <a:off x="2251305" y="1100667"/>
            <a:ext cx="5217986" cy="5620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>
            <a:spLocks noGrp="1" noChangeArrowheads="1"/>
          </p:cNvSpPr>
          <p:nvPr>
            <p:ph type="title"/>
          </p:nvPr>
        </p:nvSpPr>
        <p:spPr>
          <a:xfrm>
            <a:off x="288298" y="106293"/>
            <a:ext cx="9144000" cy="762000"/>
          </a:xfrm>
          <a:noFill/>
          <a:ln/>
        </p:spPr>
        <p:txBody>
          <a:bodyPr>
            <a:normAutofit/>
          </a:bodyPr>
          <a:lstStyle/>
          <a:p>
            <a:r>
              <a:rPr lang="en-US" altLang="en-US" sz="4000" b="1" dirty="0" err="1" smtClean="0">
                <a:solidFill>
                  <a:schemeClr val="tx2"/>
                </a:solidFill>
                <a:cs typeface="Times New Roman" panose="02020603050405020304" pitchFamily="18" charset="0"/>
              </a:rPr>
              <a:t>Sedpak</a:t>
            </a:r>
            <a:r>
              <a:rPr lang="en-US" altLang="en-US" sz="40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 Simulation - Basin Fill – Actions/Step</a:t>
            </a:r>
            <a:endParaRPr lang="en-US" altLang="en-US" sz="4000" b="1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9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24" name="Picture 4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326" y="1065467"/>
            <a:ext cx="4107847" cy="5204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>
            <a:spLocks noGrp="1" noChangeArrowheads="1"/>
          </p:cNvSpPr>
          <p:nvPr>
            <p:ph type="title"/>
          </p:nvPr>
        </p:nvSpPr>
        <p:spPr>
          <a:xfrm>
            <a:off x="279402" y="169330"/>
            <a:ext cx="9144000" cy="762000"/>
          </a:xfrm>
          <a:noFill/>
          <a:ln/>
        </p:spPr>
        <p:txBody>
          <a:bodyPr>
            <a:normAutofit/>
          </a:bodyPr>
          <a:lstStyle/>
          <a:p>
            <a:r>
              <a:rPr lang="en-US" altLang="en-US" sz="40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Steps </a:t>
            </a:r>
            <a:r>
              <a:rPr lang="en-US" altLang="en-US" sz="40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Simulation - Sedimentary </a:t>
            </a:r>
            <a:r>
              <a:rPr lang="en-US" altLang="en-US" sz="40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Fill</a:t>
            </a:r>
            <a:endParaRPr lang="en-US" altLang="en-US" sz="4000" b="1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12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748" name="Picture 4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061" y="1086707"/>
            <a:ext cx="5881878" cy="519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5"/>
          <p:cNvSpPr>
            <a:spLocks noGrp="1" noChangeArrowheads="1"/>
          </p:cNvSpPr>
          <p:nvPr>
            <p:ph type="title"/>
          </p:nvPr>
        </p:nvSpPr>
        <p:spPr>
          <a:xfrm>
            <a:off x="276919" y="109578"/>
            <a:ext cx="9144000" cy="762000"/>
          </a:xfrm>
          <a:noFill/>
          <a:ln/>
        </p:spPr>
        <p:txBody>
          <a:bodyPr>
            <a:normAutofit/>
          </a:bodyPr>
          <a:lstStyle/>
          <a:p>
            <a:r>
              <a:rPr lang="en-US" altLang="en-US" sz="4000" b="1" dirty="0" err="1" smtClean="0">
                <a:solidFill>
                  <a:schemeClr val="tx2"/>
                </a:solidFill>
                <a:cs typeface="Times New Roman" panose="02020603050405020304" pitchFamily="18" charset="0"/>
              </a:rPr>
              <a:t>Sedpak</a:t>
            </a:r>
            <a:r>
              <a:rPr lang="en-US" altLang="en-US" sz="40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 Output</a:t>
            </a:r>
            <a:endParaRPr lang="en-US" altLang="en-US" sz="4000" b="1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5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772" name="Picture 4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435" y="1038535"/>
            <a:ext cx="7128129" cy="528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>
            <a:spLocks noGrp="1" noChangeArrowheads="1"/>
          </p:cNvSpPr>
          <p:nvPr>
            <p:ph type="title"/>
          </p:nvPr>
        </p:nvSpPr>
        <p:spPr>
          <a:xfrm>
            <a:off x="276919" y="109578"/>
            <a:ext cx="9144000" cy="762000"/>
          </a:xfrm>
          <a:noFill/>
          <a:ln/>
        </p:spPr>
        <p:txBody>
          <a:bodyPr>
            <a:normAutofit/>
          </a:bodyPr>
          <a:lstStyle/>
          <a:p>
            <a:r>
              <a:rPr lang="en-US" altLang="en-US" sz="4000" b="1" dirty="0" err="1" smtClean="0">
                <a:solidFill>
                  <a:schemeClr val="tx2"/>
                </a:solidFill>
                <a:cs typeface="Times New Roman" panose="02020603050405020304" pitchFamily="18" charset="0"/>
              </a:rPr>
              <a:t>Sedpak</a:t>
            </a:r>
            <a:r>
              <a:rPr lang="en-US" altLang="en-US" sz="40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 Output</a:t>
            </a:r>
            <a:endParaRPr lang="en-US" altLang="en-US" sz="4000" b="1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65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796" name="Picture 4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62201"/>
            <a:ext cx="7994650" cy="146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9797" name="Text Box 5"/>
          <p:cNvSpPr txBox="1">
            <a:spLocks noChangeArrowheads="1"/>
          </p:cNvSpPr>
          <p:nvPr/>
        </p:nvSpPr>
        <p:spPr bwMode="auto">
          <a:xfrm>
            <a:off x="2972018" y="1552371"/>
            <a:ext cx="40607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dirty="0"/>
              <a:t>Type command “</a:t>
            </a:r>
            <a:r>
              <a:rPr lang="en-US" altLang="en-US" sz="2400" dirty="0" err="1"/>
              <a:t>Sedpak</a:t>
            </a:r>
            <a:r>
              <a:rPr lang="en-US" altLang="en-US" sz="2400" dirty="0"/>
              <a:t>”</a:t>
            </a:r>
          </a:p>
        </p:txBody>
      </p:sp>
      <p:sp>
        <p:nvSpPr>
          <p:cNvPr id="289798" name="Text Box 6"/>
          <p:cNvSpPr txBox="1">
            <a:spLocks noChangeArrowheads="1"/>
          </p:cNvSpPr>
          <p:nvPr/>
        </p:nvSpPr>
        <p:spPr bwMode="auto">
          <a:xfrm>
            <a:off x="3910773" y="4278610"/>
            <a:ext cx="17796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dirty="0"/>
              <a:t>Click  box!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title"/>
          </p:nvPr>
        </p:nvSpPr>
        <p:spPr>
          <a:xfrm>
            <a:off x="293852" y="109578"/>
            <a:ext cx="9144000" cy="762000"/>
          </a:xfrm>
          <a:noFill/>
          <a:ln/>
        </p:spPr>
        <p:txBody>
          <a:bodyPr>
            <a:normAutofit/>
          </a:bodyPr>
          <a:lstStyle/>
          <a:p>
            <a:r>
              <a:rPr lang="en-US" altLang="en-US" sz="4000" b="1" dirty="0" err="1" smtClean="0">
                <a:solidFill>
                  <a:schemeClr val="tx2"/>
                </a:solidFill>
                <a:cs typeface="Times New Roman" panose="02020603050405020304" pitchFamily="18" charset="0"/>
              </a:rPr>
              <a:t>Sedpak</a:t>
            </a:r>
            <a:r>
              <a:rPr lang="en-US" altLang="en-US" sz="40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 Launch Menu</a:t>
            </a:r>
            <a:endParaRPr lang="en-US" altLang="en-US" sz="4000" b="1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62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2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1295398"/>
            <a:ext cx="9075234" cy="60198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Sequence stratigraphy subdivides sedimentary section into chronostratigraphic units tied to sea level change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A “sequence” is a relatively conformable succession of strata bounded by unconformities (Vail et al, 1977)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“Parasequences (Cycles?)” &amp; “</a:t>
            </a:r>
            <a:r>
              <a:rPr lang="en-US" altLang="en-US" sz="2400" dirty="0" err="1"/>
              <a:t>parasequence</a:t>
            </a:r>
            <a:r>
              <a:rPr lang="en-US" altLang="en-US" sz="2400" dirty="0"/>
              <a:t> (cycle?) sets ” are relatively conformable succession of genetically related beds or </a:t>
            </a:r>
            <a:r>
              <a:rPr lang="en-US" altLang="en-US" sz="2400" dirty="0" err="1"/>
              <a:t>bedsets</a:t>
            </a:r>
            <a:r>
              <a:rPr lang="en-US" altLang="en-US" sz="2400" dirty="0"/>
              <a:t> identified by transgressive surfaces, maximum flooding surfaces &amp; unconformities within a sequence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These surfaces &amp; associated strata form in response to changes in accommodation (relative sea level) &amp; rates of sedimentation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This approach enables prediction of continuity &amp; identification &amp; character of sedimentary bodies using  seismic cross-sections, well logs &amp; outcrop studies of sedimentary rocks</a:t>
            </a:r>
          </a:p>
        </p:txBody>
      </p:sp>
      <p:sp>
        <p:nvSpPr>
          <p:cNvPr id="188423" name="Rectangle 7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458200" cy="914400"/>
          </a:xfrm>
          <a:noFill/>
          <a:ln/>
        </p:spPr>
        <p:txBody>
          <a:bodyPr/>
          <a:lstStyle/>
          <a:p>
            <a:r>
              <a:rPr lang="en-US" altLang="en-US" sz="4000" b="1" dirty="0">
                <a:solidFill>
                  <a:schemeClr val="tx2"/>
                </a:solidFill>
              </a:rPr>
              <a:t>Sequence Stratigraphic Principles</a:t>
            </a:r>
            <a:r>
              <a:rPr lang="en-US" altLang="en-US" sz="4000" dirty="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6687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8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84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84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84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22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820" name="Picture 4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189" y="1064879"/>
            <a:ext cx="1761173" cy="538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5"/>
          <p:cNvSpPr>
            <a:spLocks noGrp="1" noChangeArrowheads="1"/>
          </p:cNvSpPr>
          <p:nvPr>
            <p:ph type="title"/>
          </p:nvPr>
        </p:nvSpPr>
        <p:spPr>
          <a:xfrm>
            <a:off x="276919" y="126511"/>
            <a:ext cx="9144000" cy="762000"/>
          </a:xfrm>
          <a:noFill/>
          <a:ln/>
        </p:spPr>
        <p:txBody>
          <a:bodyPr>
            <a:normAutofit/>
          </a:bodyPr>
          <a:lstStyle/>
          <a:p>
            <a:r>
              <a:rPr lang="en-US" altLang="en-US" sz="4000" b="1" dirty="0" err="1" smtClean="0">
                <a:solidFill>
                  <a:schemeClr val="tx2"/>
                </a:solidFill>
                <a:cs typeface="Times New Roman" panose="02020603050405020304" pitchFamily="18" charset="0"/>
              </a:rPr>
              <a:t>Sedpak</a:t>
            </a:r>
            <a:r>
              <a:rPr lang="en-US" altLang="en-US" sz="40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 Edit Menu</a:t>
            </a:r>
            <a:endParaRPr lang="en-US" altLang="en-US" sz="4000" b="1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59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843" name="Picture 3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1776414"/>
            <a:ext cx="8194675" cy="330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5"/>
          <p:cNvSpPr>
            <a:spLocks noGrp="1" noChangeArrowheads="1"/>
          </p:cNvSpPr>
          <p:nvPr>
            <p:ph type="title"/>
          </p:nvPr>
        </p:nvSpPr>
        <p:spPr>
          <a:xfrm>
            <a:off x="276919" y="126511"/>
            <a:ext cx="9144000" cy="762000"/>
          </a:xfrm>
          <a:noFill/>
          <a:ln/>
        </p:spPr>
        <p:txBody>
          <a:bodyPr>
            <a:normAutofit/>
          </a:bodyPr>
          <a:lstStyle/>
          <a:p>
            <a:r>
              <a:rPr lang="en-US" altLang="en-US" sz="4000" b="1" dirty="0" err="1" smtClean="0">
                <a:solidFill>
                  <a:schemeClr val="tx2"/>
                </a:solidFill>
                <a:cs typeface="Times New Roman" panose="02020603050405020304" pitchFamily="18" charset="0"/>
              </a:rPr>
              <a:t>Sedpak</a:t>
            </a:r>
            <a:r>
              <a:rPr lang="en-US" altLang="en-US" sz="40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 Execution Menu</a:t>
            </a:r>
            <a:endParaRPr lang="en-US" altLang="en-US" sz="4000" b="1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45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867" name="Picture 3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9" y="1352550"/>
            <a:ext cx="8505825" cy="415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5"/>
          <p:cNvSpPr>
            <a:spLocks noGrp="1" noChangeArrowheads="1"/>
          </p:cNvSpPr>
          <p:nvPr>
            <p:ph type="title"/>
          </p:nvPr>
        </p:nvSpPr>
        <p:spPr>
          <a:xfrm>
            <a:off x="276919" y="143444"/>
            <a:ext cx="9144000" cy="762000"/>
          </a:xfrm>
          <a:noFill/>
          <a:ln/>
        </p:spPr>
        <p:txBody>
          <a:bodyPr>
            <a:normAutofit/>
          </a:bodyPr>
          <a:lstStyle/>
          <a:p>
            <a:r>
              <a:rPr lang="en-US" altLang="en-US" sz="4000" b="1" dirty="0" err="1" smtClean="0">
                <a:solidFill>
                  <a:schemeClr val="tx2"/>
                </a:solidFill>
                <a:cs typeface="Times New Roman" panose="02020603050405020304" pitchFamily="18" charset="0"/>
              </a:rPr>
              <a:t>Sedpak</a:t>
            </a:r>
            <a:r>
              <a:rPr lang="en-US" altLang="en-US" sz="40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 Facies Menu</a:t>
            </a:r>
            <a:endParaRPr lang="en-US" altLang="en-US" sz="4000" b="1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2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891" name="Picture 3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43000"/>
            <a:ext cx="7696200" cy="48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5"/>
          <p:cNvSpPr>
            <a:spLocks noGrp="1" noChangeArrowheads="1"/>
          </p:cNvSpPr>
          <p:nvPr>
            <p:ph type="title"/>
          </p:nvPr>
        </p:nvSpPr>
        <p:spPr>
          <a:xfrm>
            <a:off x="276919" y="143444"/>
            <a:ext cx="9144000" cy="762000"/>
          </a:xfrm>
          <a:noFill/>
          <a:ln/>
        </p:spPr>
        <p:txBody>
          <a:bodyPr>
            <a:normAutofit/>
          </a:bodyPr>
          <a:lstStyle/>
          <a:p>
            <a:r>
              <a:rPr lang="en-US" altLang="en-US" sz="4000" b="1" dirty="0" err="1" smtClean="0">
                <a:solidFill>
                  <a:schemeClr val="tx2"/>
                </a:solidFill>
                <a:cs typeface="Times New Roman" panose="02020603050405020304" pitchFamily="18" charset="0"/>
              </a:rPr>
              <a:t>Sedpak</a:t>
            </a:r>
            <a:r>
              <a:rPr lang="en-US" altLang="en-US" sz="40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 Open File For Execution or Edit</a:t>
            </a:r>
            <a:endParaRPr lang="en-US" altLang="en-US" sz="4000" b="1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75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915" name="Picture 3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492" y="1109424"/>
            <a:ext cx="6230874" cy="504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5"/>
          <p:cNvSpPr>
            <a:spLocks noGrp="1" noChangeArrowheads="1"/>
          </p:cNvSpPr>
          <p:nvPr>
            <p:ph type="title"/>
          </p:nvPr>
        </p:nvSpPr>
        <p:spPr>
          <a:xfrm>
            <a:off x="296335" y="160378"/>
            <a:ext cx="9144000" cy="762000"/>
          </a:xfrm>
          <a:noFill/>
          <a:ln/>
        </p:spPr>
        <p:txBody>
          <a:bodyPr>
            <a:normAutofit/>
          </a:bodyPr>
          <a:lstStyle/>
          <a:p>
            <a:r>
              <a:rPr lang="en-US" altLang="en-US" sz="4000" b="1" dirty="0" err="1" smtClean="0">
                <a:solidFill>
                  <a:schemeClr val="tx2"/>
                </a:solidFill>
                <a:cs typeface="Times New Roman" panose="02020603050405020304" pitchFamily="18" charset="0"/>
              </a:rPr>
              <a:t>Sedpak</a:t>
            </a:r>
            <a:r>
              <a:rPr lang="en-US" altLang="en-US" sz="40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 Initialization Menu</a:t>
            </a:r>
            <a:endParaRPr lang="en-US" altLang="en-US" sz="4000" b="1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06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939" name="Picture 3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458" y="1076450"/>
            <a:ext cx="4512000" cy="57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5"/>
          <p:cNvSpPr>
            <a:spLocks noGrp="1" noChangeArrowheads="1"/>
          </p:cNvSpPr>
          <p:nvPr>
            <p:ph type="title"/>
          </p:nvPr>
        </p:nvSpPr>
        <p:spPr>
          <a:xfrm>
            <a:off x="293852" y="126511"/>
            <a:ext cx="9144000" cy="762000"/>
          </a:xfrm>
          <a:noFill/>
          <a:ln/>
        </p:spPr>
        <p:txBody>
          <a:bodyPr>
            <a:normAutofit/>
          </a:bodyPr>
          <a:lstStyle/>
          <a:p>
            <a:r>
              <a:rPr lang="en-US" altLang="en-US" sz="4000" b="1" dirty="0" err="1" smtClean="0">
                <a:solidFill>
                  <a:schemeClr val="tx2"/>
                </a:solidFill>
                <a:cs typeface="Times New Roman" panose="02020603050405020304" pitchFamily="18" charset="0"/>
              </a:rPr>
              <a:t>Sedpak</a:t>
            </a:r>
            <a:r>
              <a:rPr lang="en-US" altLang="en-US" sz="40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 Launch Help Files</a:t>
            </a:r>
            <a:endParaRPr lang="en-US" altLang="en-US" sz="4000" b="1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89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043" name="Picture 3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95413"/>
            <a:ext cx="8909050" cy="417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5"/>
          <p:cNvSpPr>
            <a:spLocks noGrp="1" noChangeArrowheads="1"/>
          </p:cNvSpPr>
          <p:nvPr>
            <p:ph type="title"/>
          </p:nvPr>
        </p:nvSpPr>
        <p:spPr>
          <a:xfrm>
            <a:off x="293852" y="143444"/>
            <a:ext cx="9144000" cy="762000"/>
          </a:xfrm>
          <a:noFill/>
          <a:ln/>
        </p:spPr>
        <p:txBody>
          <a:bodyPr>
            <a:normAutofit/>
          </a:bodyPr>
          <a:lstStyle/>
          <a:p>
            <a:r>
              <a:rPr lang="en-US" altLang="en-US" sz="4000" b="1" dirty="0" err="1" smtClean="0">
                <a:solidFill>
                  <a:schemeClr val="tx2"/>
                </a:solidFill>
                <a:cs typeface="Times New Roman" panose="02020603050405020304" pitchFamily="18" charset="0"/>
              </a:rPr>
              <a:t>Sedpak</a:t>
            </a:r>
            <a:r>
              <a:rPr lang="en-US" altLang="en-US" sz="40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 Setup Menu</a:t>
            </a:r>
            <a:endParaRPr lang="en-US" altLang="en-US" sz="4000" b="1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27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04" name="Picture 4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407" y="1026813"/>
            <a:ext cx="6848762" cy="5772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>
            <a:spLocks noGrp="1" noChangeArrowheads="1"/>
          </p:cNvSpPr>
          <p:nvPr>
            <p:ph type="title"/>
          </p:nvPr>
        </p:nvSpPr>
        <p:spPr>
          <a:xfrm>
            <a:off x="310785" y="126511"/>
            <a:ext cx="9144000" cy="762000"/>
          </a:xfrm>
          <a:noFill/>
          <a:ln/>
        </p:spPr>
        <p:txBody>
          <a:bodyPr>
            <a:normAutofit/>
          </a:bodyPr>
          <a:lstStyle/>
          <a:p>
            <a:r>
              <a:rPr lang="en-US" altLang="en-US" sz="4000" b="1" dirty="0" err="1" smtClean="0">
                <a:solidFill>
                  <a:schemeClr val="tx2"/>
                </a:solidFill>
                <a:cs typeface="Times New Roman" panose="02020603050405020304" pitchFamily="18" charset="0"/>
              </a:rPr>
              <a:t>Sedpak</a:t>
            </a:r>
            <a:r>
              <a:rPr lang="en-US" altLang="en-US" sz="40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 Basin Surface Menu</a:t>
            </a:r>
            <a:endParaRPr lang="en-US" altLang="en-US" sz="4000" b="1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10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251" name="Picture 3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940" y="1069848"/>
            <a:ext cx="5989320" cy="578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5"/>
          <p:cNvSpPr>
            <a:spLocks noGrp="1" noChangeArrowheads="1"/>
          </p:cNvSpPr>
          <p:nvPr>
            <p:ph type="title"/>
          </p:nvPr>
        </p:nvSpPr>
        <p:spPr>
          <a:xfrm>
            <a:off x="310785" y="126511"/>
            <a:ext cx="9144000" cy="762000"/>
          </a:xfrm>
          <a:noFill/>
          <a:ln/>
        </p:spPr>
        <p:txBody>
          <a:bodyPr>
            <a:normAutofit/>
          </a:bodyPr>
          <a:lstStyle/>
          <a:p>
            <a:r>
              <a:rPr lang="en-US" altLang="en-US" sz="4000" b="1" dirty="0" err="1" smtClean="0">
                <a:solidFill>
                  <a:schemeClr val="tx2"/>
                </a:solidFill>
                <a:cs typeface="Times New Roman" panose="02020603050405020304" pitchFamily="18" charset="0"/>
              </a:rPr>
              <a:t>Sedpak</a:t>
            </a:r>
            <a:r>
              <a:rPr lang="en-US" altLang="en-US" sz="40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 Basin Surface Menu</a:t>
            </a:r>
            <a:endParaRPr lang="en-US" altLang="en-US" sz="4000" b="1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21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27" name="Picture 3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067" y="1095375"/>
            <a:ext cx="4248150" cy="576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5"/>
          <p:cNvSpPr>
            <a:spLocks noGrp="1" noChangeArrowheads="1"/>
          </p:cNvSpPr>
          <p:nvPr>
            <p:ph type="title"/>
          </p:nvPr>
        </p:nvSpPr>
        <p:spPr>
          <a:xfrm>
            <a:off x="310785" y="126511"/>
            <a:ext cx="9144000" cy="762000"/>
          </a:xfrm>
          <a:noFill/>
          <a:ln/>
        </p:spPr>
        <p:txBody>
          <a:bodyPr>
            <a:normAutofit/>
          </a:bodyPr>
          <a:lstStyle/>
          <a:p>
            <a:r>
              <a:rPr lang="en-US" altLang="en-US" sz="4000" b="1" dirty="0" err="1" smtClean="0">
                <a:solidFill>
                  <a:schemeClr val="tx2"/>
                </a:solidFill>
                <a:cs typeface="Times New Roman" panose="02020603050405020304" pitchFamily="18" charset="0"/>
              </a:rPr>
              <a:t>Sedpak</a:t>
            </a:r>
            <a:r>
              <a:rPr lang="en-US" altLang="en-US" sz="40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 Basin Surface Menu</a:t>
            </a:r>
            <a:endParaRPr lang="en-US" altLang="en-US" sz="4000" b="1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58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7" name="Rectangle 3"/>
          <p:cNvSpPr>
            <a:spLocks noChangeArrowheads="1"/>
          </p:cNvSpPr>
          <p:nvPr/>
        </p:nvSpPr>
        <p:spPr bwMode="auto">
          <a:xfrm>
            <a:off x="381001" y="4846251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246788" name="Rectangle 4"/>
          <p:cNvSpPr>
            <a:spLocks noChangeArrowheads="1"/>
          </p:cNvSpPr>
          <p:nvPr/>
        </p:nvSpPr>
        <p:spPr bwMode="auto">
          <a:xfrm>
            <a:off x="381001" y="1723640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endParaRPr lang="en-US" altLang="en-US"/>
          </a:p>
        </p:txBody>
      </p:sp>
      <p:sp>
        <p:nvSpPr>
          <p:cNvPr id="246793" name="AutoShape 9">
            <a:hlinkClick r:id="rId3" action="ppaction://hlinkfile" highlightClick="1"/>
          </p:cNvPr>
          <p:cNvSpPr>
            <a:spLocks noChangeArrowheads="1"/>
          </p:cNvSpPr>
          <p:nvPr/>
        </p:nvSpPr>
        <p:spPr bwMode="auto">
          <a:xfrm>
            <a:off x="609600" y="6248400"/>
            <a:ext cx="533400" cy="533400"/>
          </a:xfrm>
          <a:prstGeom prst="actionButtonMovi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4" name="AutoShape 10">
            <a:hlinkClick r:id="rId4" action="ppaction://hlinkfile" highlightClick="1"/>
          </p:cNvPr>
          <p:cNvSpPr>
            <a:spLocks noChangeArrowheads="1"/>
          </p:cNvSpPr>
          <p:nvPr/>
        </p:nvSpPr>
        <p:spPr bwMode="auto">
          <a:xfrm>
            <a:off x="7543800" y="6248400"/>
            <a:ext cx="457200" cy="533400"/>
          </a:xfrm>
          <a:prstGeom prst="actionButtonMovi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800" name="Rectangle 16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7391400" cy="914400"/>
          </a:xfrm>
          <a:noFill/>
          <a:ln/>
        </p:spPr>
        <p:txBody>
          <a:bodyPr/>
          <a:lstStyle/>
          <a:p>
            <a:r>
              <a:rPr lang="en-US" altLang="en-US" sz="4000" b="1" dirty="0">
                <a:solidFill>
                  <a:schemeClr val="tx2"/>
                </a:solidFill>
              </a:rPr>
              <a:t>Sequence Stratigraphic Principles</a:t>
            </a:r>
            <a:r>
              <a:rPr lang="en-US" altLang="en-US" sz="4000" dirty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246802" name="Picture 18" descr="slide23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295400"/>
            <a:ext cx="7239000" cy="48021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305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275" name="Picture 3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00" y="1062200"/>
            <a:ext cx="6712000" cy="5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>
            <a:spLocks noGrp="1" noChangeArrowheads="1"/>
          </p:cNvSpPr>
          <p:nvPr>
            <p:ph type="title"/>
          </p:nvPr>
        </p:nvSpPr>
        <p:spPr>
          <a:xfrm>
            <a:off x="310785" y="126511"/>
            <a:ext cx="9144000" cy="762000"/>
          </a:xfrm>
          <a:noFill/>
          <a:ln/>
        </p:spPr>
        <p:txBody>
          <a:bodyPr>
            <a:normAutofit/>
          </a:bodyPr>
          <a:lstStyle/>
          <a:p>
            <a:r>
              <a:rPr lang="en-US" altLang="en-US" sz="4000" b="1" dirty="0" err="1" smtClean="0">
                <a:solidFill>
                  <a:schemeClr val="tx2"/>
                </a:solidFill>
                <a:cs typeface="Times New Roman" panose="02020603050405020304" pitchFamily="18" charset="0"/>
              </a:rPr>
              <a:t>Sedpak</a:t>
            </a:r>
            <a:r>
              <a:rPr lang="en-US" altLang="en-US" sz="40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Sea Level Menu</a:t>
            </a:r>
            <a:endParaRPr lang="en-US" altLang="en-US" sz="4000" b="1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34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299" name="Picture 3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47689"/>
            <a:ext cx="4248150" cy="576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5"/>
          <p:cNvSpPr>
            <a:spLocks noGrp="1" noChangeArrowheads="1"/>
          </p:cNvSpPr>
          <p:nvPr>
            <p:ph type="title"/>
          </p:nvPr>
        </p:nvSpPr>
        <p:spPr>
          <a:xfrm>
            <a:off x="310785" y="126511"/>
            <a:ext cx="9144000" cy="762000"/>
          </a:xfrm>
          <a:noFill/>
          <a:ln/>
        </p:spPr>
        <p:txBody>
          <a:bodyPr>
            <a:normAutofit/>
          </a:bodyPr>
          <a:lstStyle/>
          <a:p>
            <a:r>
              <a:rPr lang="en-US" altLang="en-US" sz="4000" b="1" dirty="0" err="1" smtClean="0">
                <a:solidFill>
                  <a:schemeClr val="tx2"/>
                </a:solidFill>
                <a:cs typeface="Times New Roman" panose="02020603050405020304" pitchFamily="18" charset="0"/>
              </a:rPr>
              <a:t>Sedpak</a:t>
            </a:r>
            <a:r>
              <a:rPr lang="en-US" altLang="en-US" sz="40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 Basin Surface Menu</a:t>
            </a:r>
            <a:endParaRPr lang="en-US" altLang="en-US" sz="4000" b="1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66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323" name="Picture 3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646" y="1100145"/>
            <a:ext cx="5488686" cy="570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5"/>
          <p:cNvSpPr>
            <a:spLocks noGrp="1" noChangeArrowheads="1"/>
          </p:cNvSpPr>
          <p:nvPr>
            <p:ph type="title"/>
          </p:nvPr>
        </p:nvSpPr>
        <p:spPr>
          <a:xfrm>
            <a:off x="310785" y="126511"/>
            <a:ext cx="9144000" cy="762000"/>
          </a:xfrm>
          <a:noFill/>
          <a:ln/>
        </p:spPr>
        <p:txBody>
          <a:bodyPr>
            <a:normAutofit/>
          </a:bodyPr>
          <a:lstStyle/>
          <a:p>
            <a:r>
              <a:rPr lang="en-US" altLang="en-US" sz="4000" b="1" dirty="0" err="1" smtClean="0">
                <a:solidFill>
                  <a:schemeClr val="tx2"/>
                </a:solidFill>
                <a:cs typeface="Times New Roman" panose="02020603050405020304" pitchFamily="18" charset="0"/>
              </a:rPr>
              <a:t>Sedpak</a:t>
            </a:r>
            <a:r>
              <a:rPr lang="en-US" altLang="en-US" sz="40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Composite Sea </a:t>
            </a:r>
            <a:r>
              <a:rPr lang="en-US" altLang="en-US" sz="40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Level </a:t>
            </a:r>
            <a:r>
              <a:rPr lang="en-US" altLang="en-US" sz="40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Menu</a:t>
            </a:r>
            <a:endParaRPr lang="en-US" altLang="en-US" sz="4000" b="1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22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3349" name="Group 5"/>
          <p:cNvGrpSpPr>
            <a:grpSpLocks/>
          </p:cNvGrpSpPr>
          <p:nvPr/>
        </p:nvGrpSpPr>
        <p:grpSpPr bwMode="auto">
          <a:xfrm>
            <a:off x="719666" y="1295400"/>
            <a:ext cx="8534400" cy="5181600"/>
            <a:chOff x="192" y="432"/>
            <a:chExt cx="5376" cy="3264"/>
          </a:xfrm>
        </p:grpSpPr>
        <p:sp>
          <p:nvSpPr>
            <p:cNvPr id="313348" name="Rectangle 4"/>
            <p:cNvSpPr>
              <a:spLocks noChangeArrowheads="1"/>
            </p:cNvSpPr>
            <p:nvPr/>
          </p:nvSpPr>
          <p:spPr bwMode="auto">
            <a:xfrm>
              <a:off x="192" y="432"/>
              <a:ext cx="5376" cy="326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13347" name="Picture 3" descr="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542"/>
              <a:ext cx="5136" cy="30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Rectangle 5"/>
          <p:cNvSpPr>
            <a:spLocks noGrp="1" noChangeArrowheads="1"/>
          </p:cNvSpPr>
          <p:nvPr>
            <p:ph type="title"/>
          </p:nvPr>
        </p:nvSpPr>
        <p:spPr>
          <a:xfrm>
            <a:off x="310785" y="126511"/>
            <a:ext cx="9144000" cy="762000"/>
          </a:xfrm>
          <a:noFill/>
          <a:ln/>
        </p:spPr>
        <p:txBody>
          <a:bodyPr>
            <a:normAutofit/>
          </a:bodyPr>
          <a:lstStyle/>
          <a:p>
            <a:r>
              <a:rPr lang="en-US" altLang="en-US" sz="4000" b="1" dirty="0" err="1" smtClean="0">
                <a:solidFill>
                  <a:schemeClr val="tx2"/>
                </a:solidFill>
                <a:cs typeface="Times New Roman" panose="02020603050405020304" pitchFamily="18" charset="0"/>
              </a:rPr>
              <a:t>Sedpak</a:t>
            </a:r>
            <a:r>
              <a:rPr lang="en-US" altLang="en-US" sz="40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 Basin Surface </a:t>
            </a:r>
            <a:r>
              <a:rPr lang="en-US" altLang="en-US" sz="40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&amp; Subsidence</a:t>
            </a:r>
            <a:endParaRPr lang="en-US" altLang="en-US" sz="4000" b="1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95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2" name="Rectangle 4"/>
          <p:cNvSpPr>
            <a:spLocks noChangeArrowheads="1"/>
          </p:cNvSpPr>
          <p:nvPr/>
        </p:nvSpPr>
        <p:spPr bwMode="auto">
          <a:xfrm>
            <a:off x="381000" y="5943600"/>
            <a:ext cx="9906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14371" name="Picture 3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031" y="1049867"/>
            <a:ext cx="6776000" cy="57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>
            <a:spLocks noGrp="1" noChangeArrowheads="1"/>
          </p:cNvSpPr>
          <p:nvPr>
            <p:ph type="title"/>
          </p:nvPr>
        </p:nvSpPr>
        <p:spPr>
          <a:xfrm>
            <a:off x="310785" y="126511"/>
            <a:ext cx="9144000" cy="762000"/>
          </a:xfrm>
          <a:noFill/>
          <a:ln/>
        </p:spPr>
        <p:txBody>
          <a:bodyPr>
            <a:normAutofit/>
          </a:bodyPr>
          <a:lstStyle/>
          <a:p>
            <a:r>
              <a:rPr lang="en-US" altLang="en-US" sz="4000" b="1" dirty="0" err="1" smtClean="0">
                <a:solidFill>
                  <a:schemeClr val="tx2"/>
                </a:solidFill>
                <a:cs typeface="Times New Roman" panose="02020603050405020304" pitchFamily="18" charset="0"/>
              </a:rPr>
              <a:t>Sedpak</a:t>
            </a:r>
            <a:r>
              <a:rPr lang="en-US" altLang="en-US" sz="40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Subsidence Menu</a:t>
            </a:r>
            <a:endParaRPr lang="en-US" altLang="en-US" sz="4000" b="1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32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395" name="Picture 3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1095375"/>
            <a:ext cx="4248150" cy="576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5"/>
          <p:cNvSpPr>
            <a:spLocks noGrp="1" noChangeArrowheads="1"/>
          </p:cNvSpPr>
          <p:nvPr>
            <p:ph type="title"/>
          </p:nvPr>
        </p:nvSpPr>
        <p:spPr>
          <a:xfrm>
            <a:off x="310785" y="126511"/>
            <a:ext cx="9144000" cy="762000"/>
          </a:xfrm>
          <a:noFill/>
          <a:ln/>
        </p:spPr>
        <p:txBody>
          <a:bodyPr>
            <a:normAutofit/>
          </a:bodyPr>
          <a:lstStyle/>
          <a:p>
            <a:r>
              <a:rPr lang="en-US" altLang="en-US" sz="4000" b="1" dirty="0" err="1" smtClean="0">
                <a:solidFill>
                  <a:schemeClr val="tx2"/>
                </a:solidFill>
                <a:cs typeface="Times New Roman" panose="02020603050405020304" pitchFamily="18" charset="0"/>
              </a:rPr>
              <a:t>Sedpak</a:t>
            </a:r>
            <a:r>
              <a:rPr lang="en-US" altLang="en-US" sz="40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Subsidence Menu</a:t>
            </a:r>
            <a:endParaRPr lang="en-US" altLang="en-US" sz="4000" b="1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41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419" name="Picture 3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96484"/>
            <a:ext cx="7315200" cy="403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>
            <a:spLocks noGrp="1" noChangeArrowheads="1"/>
          </p:cNvSpPr>
          <p:nvPr>
            <p:ph type="title"/>
          </p:nvPr>
        </p:nvSpPr>
        <p:spPr>
          <a:xfrm>
            <a:off x="310785" y="126511"/>
            <a:ext cx="9144000" cy="762000"/>
          </a:xfrm>
          <a:noFill/>
          <a:ln/>
        </p:spPr>
        <p:txBody>
          <a:bodyPr>
            <a:normAutofit/>
          </a:bodyPr>
          <a:lstStyle/>
          <a:p>
            <a:r>
              <a:rPr lang="en-US" altLang="en-US" sz="4000" b="1" dirty="0" err="1" smtClean="0">
                <a:solidFill>
                  <a:schemeClr val="tx2"/>
                </a:solidFill>
                <a:cs typeface="Times New Roman" panose="02020603050405020304" pitchFamily="18" charset="0"/>
              </a:rPr>
              <a:t>Sedpak</a:t>
            </a:r>
            <a:r>
              <a:rPr lang="en-US" altLang="en-US" sz="40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Subsidence and Faulting</a:t>
            </a:r>
            <a:endParaRPr lang="en-US" altLang="en-US" sz="4000" b="1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7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43" name="Picture 3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85" y="1117111"/>
            <a:ext cx="7010400" cy="411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7448" name="Group 8"/>
          <p:cNvGrpSpPr>
            <a:grpSpLocks/>
          </p:cNvGrpSpPr>
          <p:nvPr/>
        </p:nvGrpSpPr>
        <p:grpSpPr bwMode="auto">
          <a:xfrm>
            <a:off x="5558367" y="1524000"/>
            <a:ext cx="4114800" cy="2362200"/>
            <a:chOff x="3360" y="1152"/>
            <a:chExt cx="2592" cy="1488"/>
          </a:xfrm>
        </p:grpSpPr>
        <p:sp>
          <p:nvSpPr>
            <p:cNvPr id="317447" name="Rectangle 7"/>
            <p:cNvSpPr>
              <a:spLocks noChangeArrowheads="1"/>
            </p:cNvSpPr>
            <p:nvPr/>
          </p:nvSpPr>
          <p:spPr bwMode="auto">
            <a:xfrm>
              <a:off x="3360" y="1152"/>
              <a:ext cx="2592" cy="14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17444" name="Picture 4" descr="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1" y="1230"/>
              <a:ext cx="2470" cy="1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7450" name="Group 10"/>
          <p:cNvGrpSpPr>
            <a:grpSpLocks/>
          </p:cNvGrpSpPr>
          <p:nvPr/>
        </p:nvGrpSpPr>
        <p:grpSpPr bwMode="auto">
          <a:xfrm>
            <a:off x="4034367" y="4244486"/>
            <a:ext cx="5638800" cy="2438400"/>
            <a:chOff x="1488" y="2880"/>
            <a:chExt cx="3552" cy="1536"/>
          </a:xfrm>
        </p:grpSpPr>
        <p:sp>
          <p:nvSpPr>
            <p:cNvPr id="317449" name="Rectangle 9"/>
            <p:cNvSpPr>
              <a:spLocks noChangeArrowheads="1"/>
            </p:cNvSpPr>
            <p:nvPr/>
          </p:nvSpPr>
          <p:spPr bwMode="auto">
            <a:xfrm>
              <a:off x="1488" y="2880"/>
              <a:ext cx="3552" cy="15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17445" name="Picture 5" descr="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4" y="3024"/>
              <a:ext cx="3370" cy="12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Rectangle 5"/>
          <p:cNvSpPr>
            <a:spLocks noGrp="1" noChangeArrowheads="1"/>
          </p:cNvSpPr>
          <p:nvPr>
            <p:ph type="title"/>
          </p:nvPr>
        </p:nvSpPr>
        <p:spPr>
          <a:xfrm>
            <a:off x="310785" y="126511"/>
            <a:ext cx="9144000" cy="762000"/>
          </a:xfrm>
          <a:noFill/>
          <a:ln/>
        </p:spPr>
        <p:txBody>
          <a:bodyPr>
            <a:normAutofit/>
          </a:bodyPr>
          <a:lstStyle/>
          <a:p>
            <a:r>
              <a:rPr lang="en-US" altLang="en-US" sz="4000" b="1" dirty="0" err="1" smtClean="0">
                <a:solidFill>
                  <a:schemeClr val="tx2"/>
                </a:solidFill>
                <a:cs typeface="Times New Roman" panose="02020603050405020304" pitchFamily="18" charset="0"/>
              </a:rPr>
              <a:t>Sedpak</a:t>
            </a:r>
            <a:r>
              <a:rPr lang="en-US" altLang="en-US" sz="40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Depositional Distance </a:t>
            </a:r>
            <a:r>
              <a:rPr lang="en-US" altLang="en-US" sz="40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Menu</a:t>
            </a:r>
            <a:endParaRPr lang="en-US" altLang="en-US" sz="4000" b="1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75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467" name="Picture 3" descr="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77"/>
          <a:stretch/>
        </p:blipFill>
        <p:spPr bwMode="auto">
          <a:xfrm>
            <a:off x="2088787" y="1168406"/>
            <a:ext cx="4961858" cy="5500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>
            <a:spLocks noGrp="1" noChangeArrowheads="1"/>
          </p:cNvSpPr>
          <p:nvPr>
            <p:ph type="title"/>
          </p:nvPr>
        </p:nvSpPr>
        <p:spPr>
          <a:xfrm>
            <a:off x="310785" y="126511"/>
            <a:ext cx="9144000" cy="762000"/>
          </a:xfrm>
          <a:noFill/>
          <a:ln/>
        </p:spPr>
        <p:txBody>
          <a:bodyPr>
            <a:normAutofit/>
          </a:bodyPr>
          <a:lstStyle/>
          <a:p>
            <a:r>
              <a:rPr lang="en-US" altLang="en-US" sz="4000" b="1" dirty="0" err="1" smtClean="0">
                <a:solidFill>
                  <a:schemeClr val="tx2"/>
                </a:solidFill>
                <a:cs typeface="Times New Roman" panose="02020603050405020304" pitchFamily="18" charset="0"/>
              </a:rPr>
              <a:t>Sedpak</a:t>
            </a:r>
            <a:r>
              <a:rPr lang="en-US" altLang="en-US" sz="40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- Areas of Sediment Deposited </a:t>
            </a:r>
            <a:endParaRPr lang="en-US" altLang="en-US" sz="4000" b="1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69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491" name="Picture 3" descr="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1"/>
          <a:stretch/>
        </p:blipFill>
        <p:spPr bwMode="auto">
          <a:xfrm>
            <a:off x="2737914" y="1149856"/>
            <a:ext cx="3584067" cy="557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>
            <a:spLocks noGrp="1" noChangeArrowheads="1"/>
          </p:cNvSpPr>
          <p:nvPr>
            <p:ph type="title"/>
          </p:nvPr>
        </p:nvSpPr>
        <p:spPr>
          <a:xfrm>
            <a:off x="310785" y="126511"/>
            <a:ext cx="9144000" cy="762000"/>
          </a:xfrm>
          <a:noFill/>
          <a:ln/>
        </p:spPr>
        <p:txBody>
          <a:bodyPr>
            <a:normAutofit/>
          </a:bodyPr>
          <a:lstStyle/>
          <a:p>
            <a:r>
              <a:rPr lang="en-US" altLang="en-US" sz="4000" b="1" dirty="0" err="1" smtClean="0">
                <a:solidFill>
                  <a:schemeClr val="tx2"/>
                </a:solidFill>
                <a:cs typeface="Times New Roman" panose="02020603050405020304" pitchFamily="18" charset="0"/>
              </a:rPr>
              <a:t>Sedpak</a:t>
            </a:r>
            <a:r>
              <a:rPr lang="en-US" altLang="en-US" sz="40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- Areas of Sediment Deposited </a:t>
            </a:r>
            <a:endParaRPr lang="en-US" altLang="en-US" sz="4000" b="1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96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51" name="Rectangle 1043"/>
          <p:cNvSpPr>
            <a:spLocks noChangeArrowheads="1"/>
          </p:cNvSpPr>
          <p:nvPr/>
        </p:nvSpPr>
        <p:spPr bwMode="auto">
          <a:xfrm>
            <a:off x="4191000" y="1143000"/>
            <a:ext cx="3886200" cy="2667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4" name="Rectangle 1036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610600" cy="914400"/>
          </a:xfrm>
          <a:noFill/>
          <a:ln/>
        </p:spPr>
        <p:txBody>
          <a:bodyPr/>
          <a:lstStyle/>
          <a:p>
            <a:r>
              <a:rPr lang="en-US" altLang="en-US" sz="4000" b="1" dirty="0">
                <a:solidFill>
                  <a:schemeClr val="tx2"/>
                </a:solidFill>
              </a:rPr>
              <a:t>Sequence Stratigraphic Principles</a:t>
            </a:r>
            <a:r>
              <a:rPr lang="en-US" altLang="en-US" sz="40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48835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3048000"/>
            <a:ext cx="3771900" cy="28956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2000"/>
              <a:t>    Carbonate “Cycles” &amp; “cycle sets” are relatively conformable successions of genetically related beds or bedsets identified by transgressive surfaces, maximum flooding surfaces &amp; unconformities within a sequence.</a:t>
            </a:r>
          </a:p>
        </p:txBody>
      </p:sp>
      <p:pic>
        <p:nvPicPr>
          <p:cNvPr id="248849" name="Picture 1041" descr="CarbSurfacesFullCycl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05300" y="1209675"/>
            <a:ext cx="3657600" cy="2533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8840" name="Text Box 1032"/>
          <p:cNvSpPr txBox="1">
            <a:spLocks noChangeArrowheads="1"/>
          </p:cNvSpPr>
          <p:nvPr/>
        </p:nvSpPr>
        <p:spPr bwMode="auto">
          <a:xfrm>
            <a:off x="539751" y="2057400"/>
            <a:ext cx="36115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latin typeface="Helvetica" panose="020B0604020202020204" pitchFamily="34" charset="0"/>
              </a:rPr>
              <a:t>Carbonate Cycles</a:t>
            </a:r>
          </a:p>
        </p:txBody>
      </p:sp>
      <p:sp>
        <p:nvSpPr>
          <p:cNvPr id="248852" name="Rectangle 1044"/>
          <p:cNvSpPr>
            <a:spLocks noChangeArrowheads="1"/>
          </p:cNvSpPr>
          <p:nvPr/>
        </p:nvSpPr>
        <p:spPr bwMode="auto">
          <a:xfrm>
            <a:off x="4191000" y="3962400"/>
            <a:ext cx="3886200" cy="2667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48853" name="Picture 1045" descr="CarbCycleBuildUp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4038601"/>
            <a:ext cx="3276600" cy="25066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558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35" grpId="0" build="p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515" name="Picture 3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785" y="1078268"/>
            <a:ext cx="6776000" cy="57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5"/>
          <p:cNvSpPr>
            <a:spLocks noGrp="1" noChangeArrowheads="1"/>
          </p:cNvSpPr>
          <p:nvPr>
            <p:ph type="title"/>
          </p:nvPr>
        </p:nvSpPr>
        <p:spPr>
          <a:xfrm>
            <a:off x="310785" y="126511"/>
            <a:ext cx="9144000" cy="762000"/>
          </a:xfrm>
          <a:noFill/>
          <a:ln/>
        </p:spPr>
        <p:txBody>
          <a:bodyPr>
            <a:normAutofit/>
          </a:bodyPr>
          <a:lstStyle/>
          <a:p>
            <a:r>
              <a:rPr lang="en-US" altLang="en-US" sz="4000" b="1" dirty="0" err="1" smtClean="0">
                <a:solidFill>
                  <a:schemeClr val="tx2"/>
                </a:solidFill>
                <a:cs typeface="Times New Roman" panose="02020603050405020304" pitchFamily="18" charset="0"/>
              </a:rPr>
              <a:t>Sedpak</a:t>
            </a:r>
            <a:r>
              <a:rPr lang="en-US" altLang="en-US" sz="40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Clastic Supply Menu</a:t>
            </a:r>
            <a:endParaRPr lang="en-US" altLang="en-US" sz="4000" b="1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8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539" name="Picture 3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60" y="1062836"/>
            <a:ext cx="4051840" cy="249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1541" name="Picture 5" descr="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963" y="1215231"/>
            <a:ext cx="3404140" cy="536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1542" name="Picture 6" descr="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405" y="3554767"/>
            <a:ext cx="3718095" cy="313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>
            <a:spLocks noGrp="1" noChangeArrowheads="1"/>
          </p:cNvSpPr>
          <p:nvPr>
            <p:ph type="title"/>
          </p:nvPr>
        </p:nvSpPr>
        <p:spPr>
          <a:xfrm>
            <a:off x="310785" y="126511"/>
            <a:ext cx="9144000" cy="762000"/>
          </a:xfrm>
          <a:noFill/>
          <a:ln/>
        </p:spPr>
        <p:txBody>
          <a:bodyPr>
            <a:normAutofit/>
          </a:bodyPr>
          <a:lstStyle/>
          <a:p>
            <a:r>
              <a:rPr lang="en-US" altLang="en-US" sz="4000" b="1" dirty="0" err="1" smtClean="0">
                <a:solidFill>
                  <a:schemeClr val="tx2"/>
                </a:solidFill>
                <a:cs typeface="Times New Roman" panose="02020603050405020304" pitchFamily="18" charset="0"/>
              </a:rPr>
              <a:t>Sedpak</a:t>
            </a:r>
            <a:r>
              <a:rPr lang="en-US" altLang="en-US" sz="40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Winnowing of Fines - Menu</a:t>
            </a:r>
            <a:endParaRPr lang="en-US" altLang="en-US" sz="4000" b="1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50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563" name="Picture 3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1077383"/>
            <a:ext cx="3703637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2564" name="Picture 4" descr="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262" y="3649133"/>
            <a:ext cx="3653238" cy="307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2565" name="Picture 5" descr="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887" y="1599670"/>
            <a:ext cx="3922713" cy="522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>
            <a:spLocks noGrp="1" noChangeArrowheads="1"/>
          </p:cNvSpPr>
          <p:nvPr>
            <p:ph type="title"/>
          </p:nvPr>
        </p:nvSpPr>
        <p:spPr>
          <a:xfrm>
            <a:off x="310785" y="126511"/>
            <a:ext cx="9144000" cy="762000"/>
          </a:xfrm>
          <a:noFill/>
          <a:ln/>
        </p:spPr>
        <p:txBody>
          <a:bodyPr>
            <a:normAutofit/>
          </a:bodyPr>
          <a:lstStyle/>
          <a:p>
            <a:r>
              <a:rPr lang="en-US" altLang="en-US" sz="4000" b="1" dirty="0" err="1" smtClean="0">
                <a:solidFill>
                  <a:schemeClr val="tx2"/>
                </a:solidFill>
                <a:cs typeface="Times New Roman" panose="02020603050405020304" pitchFamily="18" charset="0"/>
              </a:rPr>
              <a:t>Sedpak</a:t>
            </a:r>
            <a:r>
              <a:rPr lang="en-US" altLang="en-US" sz="40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Carbonate Accumulation Rates Menu</a:t>
            </a:r>
            <a:endParaRPr lang="en-US" altLang="en-US" sz="4000" b="1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43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22" name="Picture 2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12" y="1165225"/>
            <a:ext cx="160020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23" name="Picture 3" descr="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12" y="2497139"/>
            <a:ext cx="2125662" cy="186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24" name="Picture 4" descr="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548" y="4733925"/>
            <a:ext cx="2651125" cy="198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25" name="Picture 5" descr="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689" y="1165225"/>
            <a:ext cx="1611312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26" name="Picture 6" descr="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981" y="1165225"/>
            <a:ext cx="5154613" cy="272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27" name="Picture 7" descr="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1" y="4733925"/>
            <a:ext cx="1806575" cy="124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28" name="Picture 8" descr="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213" y="4733925"/>
            <a:ext cx="2182813" cy="156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5"/>
          <p:cNvSpPr>
            <a:spLocks noGrp="1" noChangeArrowheads="1"/>
          </p:cNvSpPr>
          <p:nvPr>
            <p:ph type="title"/>
          </p:nvPr>
        </p:nvSpPr>
        <p:spPr>
          <a:xfrm>
            <a:off x="310785" y="126511"/>
            <a:ext cx="9144000" cy="762000"/>
          </a:xfrm>
          <a:noFill/>
          <a:ln/>
        </p:spPr>
        <p:txBody>
          <a:bodyPr>
            <a:normAutofit/>
          </a:bodyPr>
          <a:lstStyle/>
          <a:p>
            <a:r>
              <a:rPr lang="en-US" altLang="en-US" sz="4000" b="1" dirty="0" err="1" smtClean="0">
                <a:solidFill>
                  <a:schemeClr val="tx2"/>
                </a:solidFill>
                <a:cs typeface="Times New Roman" panose="02020603050405020304" pitchFamily="18" charset="0"/>
              </a:rPr>
              <a:t>Sedpak</a:t>
            </a:r>
            <a:r>
              <a:rPr lang="en-US" altLang="en-US" sz="40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Assorted Menus</a:t>
            </a:r>
            <a:endParaRPr lang="en-US" altLang="en-US" sz="4000" b="1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12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7170" name="Picture 2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5" y="1187981"/>
            <a:ext cx="4800600" cy="4789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7171" name="Picture 3" descr="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442355"/>
            <a:ext cx="5257800" cy="224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>
            <a:spLocks noGrp="1" noChangeArrowheads="1"/>
          </p:cNvSpPr>
          <p:nvPr>
            <p:ph type="title"/>
          </p:nvPr>
        </p:nvSpPr>
        <p:spPr>
          <a:xfrm>
            <a:off x="310785" y="126511"/>
            <a:ext cx="9144000" cy="762000"/>
          </a:xfrm>
          <a:noFill/>
          <a:ln/>
        </p:spPr>
        <p:txBody>
          <a:bodyPr>
            <a:normAutofit/>
          </a:bodyPr>
          <a:lstStyle/>
          <a:p>
            <a:r>
              <a:rPr lang="en-US" altLang="en-US" sz="4000" b="1" dirty="0" err="1" smtClean="0">
                <a:solidFill>
                  <a:schemeClr val="tx2"/>
                </a:solidFill>
                <a:cs typeface="Times New Roman" panose="02020603050405020304" pitchFamily="18" charset="0"/>
              </a:rPr>
              <a:t>Sedpak</a:t>
            </a:r>
            <a:r>
              <a:rPr lang="en-US" altLang="en-US" sz="40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Subsidence Location Menu</a:t>
            </a:r>
            <a:endParaRPr lang="en-US" altLang="en-US" sz="4000" b="1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0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9221" name="Picture 5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72" y="3672378"/>
            <a:ext cx="4229100" cy="296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9222" name="Picture 6" descr="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292" y="1027643"/>
            <a:ext cx="3897313" cy="143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9223" name="Picture 7" descr="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292" y="2589704"/>
            <a:ext cx="3692525" cy="158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9224" name="Picture 8" descr="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756" y="4178792"/>
            <a:ext cx="4011612" cy="115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9225" name="Picture 9" descr="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961" y="5468368"/>
            <a:ext cx="4572000" cy="130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9226" name="Picture 10" descr="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55398"/>
            <a:ext cx="5680075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5"/>
          <p:cNvSpPr>
            <a:spLocks noGrp="1" noChangeArrowheads="1"/>
          </p:cNvSpPr>
          <p:nvPr>
            <p:ph type="title"/>
          </p:nvPr>
        </p:nvSpPr>
        <p:spPr>
          <a:xfrm>
            <a:off x="310785" y="126511"/>
            <a:ext cx="9144000" cy="762000"/>
          </a:xfrm>
          <a:noFill/>
          <a:ln/>
        </p:spPr>
        <p:txBody>
          <a:bodyPr>
            <a:normAutofit/>
          </a:bodyPr>
          <a:lstStyle/>
          <a:p>
            <a:r>
              <a:rPr lang="en-US" altLang="en-US" sz="4000" b="1" dirty="0" err="1" smtClean="0">
                <a:solidFill>
                  <a:schemeClr val="tx2"/>
                </a:solidFill>
                <a:cs typeface="Times New Roman" panose="02020603050405020304" pitchFamily="18" charset="0"/>
              </a:rPr>
              <a:t>Sedpak</a:t>
            </a:r>
            <a:r>
              <a:rPr lang="en-US" altLang="en-US" sz="40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Calculators Menu</a:t>
            </a:r>
            <a:endParaRPr lang="en-US" altLang="en-US" sz="4000" b="1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97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1268" name="Picture 4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726" y="1681164"/>
            <a:ext cx="4525963" cy="410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>
            <a:spLocks noGrp="1" noChangeArrowheads="1"/>
          </p:cNvSpPr>
          <p:nvPr>
            <p:ph type="title"/>
          </p:nvPr>
        </p:nvSpPr>
        <p:spPr>
          <a:xfrm>
            <a:off x="310785" y="126511"/>
            <a:ext cx="9144000" cy="762000"/>
          </a:xfrm>
          <a:noFill/>
          <a:ln/>
        </p:spPr>
        <p:txBody>
          <a:bodyPr>
            <a:normAutofit/>
          </a:bodyPr>
          <a:lstStyle/>
          <a:p>
            <a:r>
              <a:rPr lang="en-US" altLang="en-US" sz="4000" b="1" dirty="0" err="1" smtClean="0">
                <a:solidFill>
                  <a:schemeClr val="tx2"/>
                </a:solidFill>
                <a:cs typeface="Times New Roman" panose="02020603050405020304" pitchFamily="18" charset="0"/>
              </a:rPr>
              <a:t>Sedpak</a:t>
            </a:r>
            <a:r>
              <a:rPr lang="en-US" altLang="en-US" sz="40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– Cycle Types</a:t>
            </a:r>
            <a:endParaRPr lang="en-US" altLang="en-US" sz="4000" b="1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70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9698" name="Picture 2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100" y="1088134"/>
            <a:ext cx="6840000" cy="57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5"/>
          <p:cNvSpPr>
            <a:spLocks noGrp="1" noChangeArrowheads="1"/>
          </p:cNvSpPr>
          <p:nvPr>
            <p:ph type="title"/>
          </p:nvPr>
        </p:nvSpPr>
        <p:spPr>
          <a:xfrm>
            <a:off x="310785" y="126511"/>
            <a:ext cx="9144000" cy="762000"/>
          </a:xfrm>
          <a:noFill/>
          <a:ln/>
        </p:spPr>
        <p:txBody>
          <a:bodyPr>
            <a:normAutofit/>
          </a:bodyPr>
          <a:lstStyle/>
          <a:p>
            <a:r>
              <a:rPr lang="en-US" altLang="en-US" sz="4000" b="1" dirty="0" err="1" smtClean="0">
                <a:solidFill>
                  <a:schemeClr val="tx2"/>
                </a:solidFill>
                <a:cs typeface="Times New Roman" panose="02020603050405020304" pitchFamily="18" charset="0"/>
              </a:rPr>
              <a:t>Sedpak</a:t>
            </a:r>
            <a:r>
              <a:rPr lang="en-US" altLang="en-US" sz="40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– Subsidence Menu</a:t>
            </a:r>
            <a:endParaRPr lang="en-US" altLang="en-US" sz="4000" b="1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31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7" name="Rectangle 3"/>
          <p:cNvSpPr>
            <a:spLocks noChangeArrowheads="1"/>
          </p:cNvSpPr>
          <p:nvPr/>
        </p:nvSpPr>
        <p:spPr bwMode="auto">
          <a:xfrm>
            <a:off x="381000" y="5943600"/>
            <a:ext cx="9906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71746" name="Picture 2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58200"/>
            <a:ext cx="6712000" cy="56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>
            <a:spLocks noGrp="1" noChangeArrowheads="1"/>
          </p:cNvSpPr>
          <p:nvPr>
            <p:ph type="title"/>
          </p:nvPr>
        </p:nvSpPr>
        <p:spPr>
          <a:xfrm>
            <a:off x="310785" y="126511"/>
            <a:ext cx="9144000" cy="762000"/>
          </a:xfrm>
          <a:noFill/>
          <a:ln/>
        </p:spPr>
        <p:txBody>
          <a:bodyPr>
            <a:normAutofit/>
          </a:bodyPr>
          <a:lstStyle/>
          <a:p>
            <a:r>
              <a:rPr lang="en-US" altLang="en-US" sz="4000" b="1" dirty="0" err="1" smtClean="0">
                <a:solidFill>
                  <a:schemeClr val="tx2"/>
                </a:solidFill>
                <a:cs typeface="Times New Roman" panose="02020603050405020304" pitchFamily="18" charset="0"/>
              </a:rPr>
              <a:t>Sedpak</a:t>
            </a:r>
            <a:r>
              <a:rPr lang="en-US" altLang="en-US" sz="40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 Basin Surface Menu</a:t>
            </a:r>
            <a:endParaRPr lang="en-US" altLang="en-US" sz="4000" b="1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92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7" name="Rectangle 5"/>
          <p:cNvSpPr>
            <a:spLocks noChangeArrowheads="1"/>
          </p:cNvSpPr>
          <p:nvPr/>
        </p:nvSpPr>
        <p:spPr bwMode="auto">
          <a:xfrm>
            <a:off x="381000" y="5943600"/>
            <a:ext cx="9906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53314" name="Picture 2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3" y="1011363"/>
            <a:ext cx="3867429" cy="360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3315" name="Picture 3" descr="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173" y="1181100"/>
            <a:ext cx="3503612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3316" name="Picture 4" descr="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738158"/>
            <a:ext cx="4721225" cy="213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>
            <a:spLocks noGrp="1" noChangeArrowheads="1"/>
          </p:cNvSpPr>
          <p:nvPr>
            <p:ph type="title"/>
          </p:nvPr>
        </p:nvSpPr>
        <p:spPr>
          <a:xfrm>
            <a:off x="310785" y="126511"/>
            <a:ext cx="9144000" cy="762000"/>
          </a:xfrm>
          <a:noFill/>
          <a:ln/>
        </p:spPr>
        <p:txBody>
          <a:bodyPr>
            <a:normAutofit/>
          </a:bodyPr>
          <a:lstStyle/>
          <a:p>
            <a:r>
              <a:rPr lang="en-US" altLang="en-US" sz="4000" b="1" dirty="0" err="1" smtClean="0">
                <a:solidFill>
                  <a:schemeClr val="tx2"/>
                </a:solidFill>
                <a:cs typeface="Times New Roman" panose="02020603050405020304" pitchFamily="18" charset="0"/>
              </a:rPr>
              <a:t>Sedpak</a:t>
            </a:r>
            <a:r>
              <a:rPr lang="en-US" altLang="en-US" sz="40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Warning Notices</a:t>
            </a:r>
            <a:endParaRPr lang="en-US" altLang="en-US" sz="4000" b="1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34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7391400" cy="914400"/>
          </a:xfrm>
        </p:spPr>
        <p:txBody>
          <a:bodyPr/>
          <a:lstStyle/>
          <a:p>
            <a:r>
              <a:rPr lang="en-US" altLang="en-US" sz="4000" b="1" dirty="0">
                <a:solidFill>
                  <a:schemeClr val="tx2"/>
                </a:solidFill>
              </a:rPr>
              <a:t>Sequence Stratigraphic Principles</a:t>
            </a:r>
            <a:r>
              <a:rPr lang="en-US" altLang="en-US" sz="4000" dirty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372746" name="Picture 1034" descr="Carb_LST_StackLarg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343025"/>
            <a:ext cx="6400800" cy="4781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624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62" name="Picture 2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192213"/>
            <a:ext cx="6198108" cy="547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363" name="Picture 3" descr="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779" y="1684867"/>
            <a:ext cx="2228850" cy="158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364" name="Picture 4" descr="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5051426"/>
            <a:ext cx="4000500" cy="180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>
            <a:spLocks noGrp="1" noChangeArrowheads="1"/>
          </p:cNvSpPr>
          <p:nvPr>
            <p:ph type="title"/>
          </p:nvPr>
        </p:nvSpPr>
        <p:spPr>
          <a:xfrm>
            <a:off x="310785" y="126511"/>
            <a:ext cx="9144000" cy="762000"/>
          </a:xfrm>
          <a:noFill/>
          <a:ln/>
        </p:spPr>
        <p:txBody>
          <a:bodyPr>
            <a:normAutofit/>
          </a:bodyPr>
          <a:lstStyle/>
          <a:p>
            <a:r>
              <a:rPr lang="en-US" altLang="en-US" sz="4000" b="1" dirty="0" err="1" smtClean="0">
                <a:solidFill>
                  <a:schemeClr val="tx2"/>
                </a:solidFill>
                <a:cs typeface="Times New Roman" panose="02020603050405020304" pitchFamily="18" charset="0"/>
              </a:rPr>
              <a:t>Sedpak</a:t>
            </a:r>
            <a:r>
              <a:rPr lang="en-US" altLang="en-US" sz="40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Shore Failure Warning</a:t>
            </a:r>
            <a:endParaRPr lang="en-US" altLang="en-US" sz="4000" b="1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14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7410" name="Picture 2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91199"/>
            <a:ext cx="6308725" cy="195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7411" name="Picture 3" descr="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1" y="3848100"/>
            <a:ext cx="4365625" cy="213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>
            <a:spLocks noGrp="1" noChangeArrowheads="1"/>
          </p:cNvSpPr>
          <p:nvPr>
            <p:ph type="title"/>
          </p:nvPr>
        </p:nvSpPr>
        <p:spPr>
          <a:xfrm>
            <a:off x="310785" y="126511"/>
            <a:ext cx="9144000" cy="762000"/>
          </a:xfrm>
          <a:noFill/>
          <a:ln/>
        </p:spPr>
        <p:txBody>
          <a:bodyPr>
            <a:normAutofit/>
          </a:bodyPr>
          <a:lstStyle/>
          <a:p>
            <a:r>
              <a:rPr lang="en-US" altLang="en-US" sz="4000" b="1" dirty="0" err="1" smtClean="0">
                <a:solidFill>
                  <a:schemeClr val="tx2"/>
                </a:solidFill>
                <a:cs typeface="Times New Roman" panose="02020603050405020304" pitchFamily="18" charset="0"/>
              </a:rPr>
              <a:t>Sedpak</a:t>
            </a:r>
            <a:r>
              <a:rPr lang="en-US" altLang="en-US" sz="40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Warnings</a:t>
            </a:r>
            <a:endParaRPr lang="en-US" altLang="en-US" sz="4000" b="1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56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587" name="Picture 3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4" y="1776414"/>
            <a:ext cx="8194675" cy="330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5"/>
          <p:cNvSpPr>
            <a:spLocks noGrp="1" noChangeArrowheads="1"/>
          </p:cNvSpPr>
          <p:nvPr>
            <p:ph type="title"/>
          </p:nvPr>
        </p:nvSpPr>
        <p:spPr>
          <a:xfrm>
            <a:off x="310785" y="126511"/>
            <a:ext cx="9144000" cy="762000"/>
          </a:xfrm>
          <a:noFill/>
          <a:ln/>
        </p:spPr>
        <p:txBody>
          <a:bodyPr>
            <a:normAutofit/>
          </a:bodyPr>
          <a:lstStyle/>
          <a:p>
            <a:r>
              <a:rPr lang="en-US" altLang="en-US" sz="4000" b="1" dirty="0" err="1" smtClean="0">
                <a:solidFill>
                  <a:schemeClr val="tx2"/>
                </a:solidFill>
                <a:cs typeface="Times New Roman" panose="02020603050405020304" pitchFamily="18" charset="0"/>
              </a:rPr>
              <a:t>Sedpak</a:t>
            </a:r>
            <a:r>
              <a:rPr lang="en-US" altLang="en-US" sz="40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Execution Menu</a:t>
            </a:r>
            <a:endParaRPr lang="en-US" altLang="en-US" sz="4000" b="1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29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611" name="Picture 3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33" y="1117112"/>
            <a:ext cx="2422525" cy="487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4612" name="Picture 4" descr="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023" y="1117112"/>
            <a:ext cx="5504762" cy="407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4613" name="Picture 5" descr="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600" y="5029200"/>
            <a:ext cx="5075238" cy="174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>
            <a:spLocks noGrp="1" noChangeArrowheads="1"/>
          </p:cNvSpPr>
          <p:nvPr>
            <p:ph type="title"/>
          </p:nvPr>
        </p:nvSpPr>
        <p:spPr>
          <a:xfrm>
            <a:off x="310785" y="126511"/>
            <a:ext cx="9144000" cy="762000"/>
          </a:xfrm>
          <a:noFill/>
          <a:ln/>
        </p:spPr>
        <p:txBody>
          <a:bodyPr>
            <a:normAutofit/>
          </a:bodyPr>
          <a:lstStyle/>
          <a:p>
            <a:r>
              <a:rPr lang="en-US" altLang="en-US" sz="4000" b="1" dirty="0" err="1" smtClean="0">
                <a:solidFill>
                  <a:schemeClr val="tx2"/>
                </a:solidFill>
                <a:cs typeface="Times New Roman" panose="02020603050405020304" pitchFamily="18" charset="0"/>
              </a:rPr>
              <a:t>Sedpak</a:t>
            </a:r>
            <a:r>
              <a:rPr lang="en-US" altLang="en-US" sz="40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Zoom Menus</a:t>
            </a:r>
            <a:endParaRPr lang="en-US" altLang="en-US" sz="4000" b="1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04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635" name="Picture 3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319" y="1155292"/>
            <a:ext cx="7464362" cy="552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5"/>
          <p:cNvSpPr>
            <a:spLocks noGrp="1" noChangeArrowheads="1"/>
          </p:cNvSpPr>
          <p:nvPr>
            <p:ph type="title"/>
          </p:nvPr>
        </p:nvSpPr>
        <p:spPr>
          <a:xfrm>
            <a:off x="310785" y="126511"/>
            <a:ext cx="9144000" cy="762000"/>
          </a:xfrm>
          <a:noFill/>
          <a:ln/>
        </p:spPr>
        <p:txBody>
          <a:bodyPr>
            <a:normAutofit/>
          </a:bodyPr>
          <a:lstStyle/>
          <a:p>
            <a:r>
              <a:rPr lang="en-US" altLang="en-US" sz="4000" b="1" dirty="0" err="1" smtClean="0">
                <a:solidFill>
                  <a:schemeClr val="tx2"/>
                </a:solidFill>
                <a:cs typeface="Times New Roman" panose="02020603050405020304" pitchFamily="18" charset="0"/>
              </a:rPr>
              <a:t>Sedpak</a:t>
            </a:r>
            <a:r>
              <a:rPr lang="en-US" altLang="en-US" sz="40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Output of Dual Screens</a:t>
            </a:r>
            <a:endParaRPr lang="en-US" altLang="en-US" sz="4000" b="1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98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898" name="Picture 2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4" y="1776414"/>
            <a:ext cx="8194675" cy="330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5"/>
          <p:cNvSpPr>
            <a:spLocks noGrp="1" noChangeArrowheads="1"/>
          </p:cNvSpPr>
          <p:nvPr>
            <p:ph type="title"/>
          </p:nvPr>
        </p:nvSpPr>
        <p:spPr>
          <a:xfrm>
            <a:off x="310785" y="126511"/>
            <a:ext cx="9144000" cy="762000"/>
          </a:xfrm>
          <a:noFill/>
          <a:ln/>
        </p:spPr>
        <p:txBody>
          <a:bodyPr>
            <a:normAutofit/>
          </a:bodyPr>
          <a:lstStyle/>
          <a:p>
            <a:r>
              <a:rPr lang="en-US" altLang="en-US" sz="4000" b="1" dirty="0" err="1" smtClean="0">
                <a:solidFill>
                  <a:schemeClr val="tx2"/>
                </a:solidFill>
                <a:cs typeface="Times New Roman" panose="02020603050405020304" pitchFamily="18" charset="0"/>
              </a:rPr>
              <a:t>Sedpak</a:t>
            </a:r>
            <a:r>
              <a:rPr lang="en-US" altLang="en-US" sz="40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Execution Menu</a:t>
            </a:r>
            <a:endParaRPr lang="en-US" altLang="en-US" sz="4000" b="1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53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659" name="Picture 3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449" y="1063635"/>
            <a:ext cx="7666101" cy="567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5"/>
          <p:cNvSpPr>
            <a:spLocks noGrp="1" noChangeArrowheads="1"/>
          </p:cNvSpPr>
          <p:nvPr>
            <p:ph type="title"/>
          </p:nvPr>
        </p:nvSpPr>
        <p:spPr>
          <a:xfrm>
            <a:off x="310785" y="126511"/>
            <a:ext cx="9144000" cy="762000"/>
          </a:xfrm>
          <a:noFill/>
          <a:ln/>
        </p:spPr>
        <p:txBody>
          <a:bodyPr>
            <a:normAutofit/>
          </a:bodyPr>
          <a:lstStyle/>
          <a:p>
            <a:r>
              <a:rPr lang="en-US" altLang="en-US" sz="4000" b="1" dirty="0" err="1" smtClean="0">
                <a:solidFill>
                  <a:schemeClr val="tx2"/>
                </a:solidFill>
                <a:cs typeface="Times New Roman" panose="02020603050405020304" pitchFamily="18" charset="0"/>
              </a:rPr>
              <a:t>Sedpak</a:t>
            </a:r>
            <a:r>
              <a:rPr lang="en-US" altLang="en-US" sz="40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Execution Menu</a:t>
            </a:r>
            <a:endParaRPr lang="en-US" altLang="en-US" sz="4000" b="1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63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80" name="Rectangle 4"/>
          <p:cNvSpPr>
            <a:spLocks noChangeArrowheads="1"/>
          </p:cNvSpPr>
          <p:nvPr/>
        </p:nvSpPr>
        <p:spPr bwMode="auto">
          <a:xfrm>
            <a:off x="381000" y="5943600"/>
            <a:ext cx="9906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1779" name="Picture 3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831" y="1040611"/>
            <a:ext cx="6514338" cy="575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>
            <a:spLocks noGrp="1" noChangeArrowheads="1"/>
          </p:cNvSpPr>
          <p:nvPr>
            <p:ph type="title"/>
          </p:nvPr>
        </p:nvSpPr>
        <p:spPr>
          <a:xfrm>
            <a:off x="310785" y="126511"/>
            <a:ext cx="9144000" cy="762000"/>
          </a:xfrm>
          <a:noFill/>
          <a:ln/>
        </p:spPr>
        <p:txBody>
          <a:bodyPr>
            <a:normAutofit/>
          </a:bodyPr>
          <a:lstStyle/>
          <a:p>
            <a:r>
              <a:rPr lang="en-US" altLang="en-US" sz="4000" b="1" dirty="0" err="1" smtClean="0">
                <a:solidFill>
                  <a:schemeClr val="tx2"/>
                </a:solidFill>
                <a:cs typeface="Times New Roman" panose="02020603050405020304" pitchFamily="18" charset="0"/>
              </a:rPr>
              <a:t>Sedpak</a:t>
            </a:r>
            <a:r>
              <a:rPr lang="en-US" altLang="en-US" sz="40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Execution Menu</a:t>
            </a:r>
            <a:endParaRPr lang="en-US" altLang="en-US" sz="4000" b="1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94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2" name="Rectangle 4"/>
          <p:cNvSpPr>
            <a:spLocks noChangeArrowheads="1"/>
          </p:cNvSpPr>
          <p:nvPr/>
        </p:nvSpPr>
        <p:spPr bwMode="auto">
          <a:xfrm>
            <a:off x="381000" y="5943600"/>
            <a:ext cx="9906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4851" name="Picture 3" descr="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843" y="1204514"/>
            <a:ext cx="6015514" cy="5464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>
            <a:spLocks noGrp="1" noChangeArrowheads="1"/>
          </p:cNvSpPr>
          <p:nvPr>
            <p:ph type="title"/>
          </p:nvPr>
        </p:nvSpPr>
        <p:spPr>
          <a:xfrm>
            <a:off x="310785" y="126511"/>
            <a:ext cx="9144000" cy="762000"/>
          </a:xfrm>
          <a:noFill/>
          <a:ln/>
        </p:spPr>
        <p:txBody>
          <a:bodyPr>
            <a:normAutofit/>
          </a:bodyPr>
          <a:lstStyle/>
          <a:p>
            <a:r>
              <a:rPr lang="en-US" altLang="en-US" sz="4000" b="1" dirty="0" err="1" smtClean="0">
                <a:solidFill>
                  <a:schemeClr val="tx2"/>
                </a:solidFill>
                <a:cs typeface="Times New Roman" panose="02020603050405020304" pitchFamily="18" charset="0"/>
              </a:rPr>
              <a:t>Sedpak</a:t>
            </a:r>
            <a:r>
              <a:rPr lang="en-US" altLang="en-US" sz="40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Execution Menu</a:t>
            </a:r>
            <a:endParaRPr lang="en-US" altLang="en-US" sz="4000" b="1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63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4" name="Rectangle 4"/>
          <p:cNvSpPr>
            <a:spLocks noChangeArrowheads="1"/>
          </p:cNvSpPr>
          <p:nvPr/>
        </p:nvSpPr>
        <p:spPr bwMode="auto">
          <a:xfrm>
            <a:off x="381000" y="5943600"/>
            <a:ext cx="9906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2803" name="Picture 3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280" y="1058338"/>
            <a:ext cx="6451092" cy="570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>
            <a:spLocks noGrp="1" noChangeArrowheads="1"/>
          </p:cNvSpPr>
          <p:nvPr>
            <p:ph type="title"/>
          </p:nvPr>
        </p:nvSpPr>
        <p:spPr>
          <a:xfrm>
            <a:off x="310785" y="126511"/>
            <a:ext cx="9144000" cy="762000"/>
          </a:xfrm>
          <a:noFill/>
          <a:ln/>
        </p:spPr>
        <p:txBody>
          <a:bodyPr>
            <a:normAutofit/>
          </a:bodyPr>
          <a:lstStyle/>
          <a:p>
            <a:r>
              <a:rPr lang="en-US" altLang="en-US" sz="4000" b="1" dirty="0" err="1" smtClean="0">
                <a:solidFill>
                  <a:schemeClr val="tx2"/>
                </a:solidFill>
                <a:cs typeface="Times New Roman" panose="02020603050405020304" pitchFamily="18" charset="0"/>
              </a:rPr>
              <a:t>Sedpak</a:t>
            </a:r>
            <a:r>
              <a:rPr lang="en-US" altLang="en-US" sz="40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Execution Menu</a:t>
            </a:r>
            <a:endParaRPr lang="en-US" altLang="en-US" sz="4000" b="1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87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7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7391400" cy="914400"/>
          </a:xfrm>
        </p:spPr>
        <p:txBody>
          <a:bodyPr/>
          <a:lstStyle/>
          <a:p>
            <a:r>
              <a:rPr lang="en-US" altLang="en-US" sz="4000" b="1" dirty="0">
                <a:solidFill>
                  <a:schemeClr val="tx2"/>
                </a:solidFill>
              </a:rPr>
              <a:t>Sequence Stratigraphic Principles</a:t>
            </a:r>
            <a:r>
              <a:rPr lang="en-US" altLang="en-US" sz="4000" dirty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533510" name="Picture 6" descr="Carb_TST_StackLARG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7564" y="1981200"/>
            <a:ext cx="6973887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069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8" name="Rectangle 4"/>
          <p:cNvSpPr>
            <a:spLocks noChangeArrowheads="1"/>
          </p:cNvSpPr>
          <p:nvPr/>
        </p:nvSpPr>
        <p:spPr bwMode="auto">
          <a:xfrm>
            <a:off x="381000" y="5943600"/>
            <a:ext cx="9906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3827" name="Picture 3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323" y="1118568"/>
            <a:ext cx="6387846" cy="564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>
            <a:spLocks noGrp="1" noChangeArrowheads="1"/>
          </p:cNvSpPr>
          <p:nvPr>
            <p:ph type="title"/>
          </p:nvPr>
        </p:nvSpPr>
        <p:spPr>
          <a:xfrm>
            <a:off x="310785" y="126511"/>
            <a:ext cx="9144000" cy="762000"/>
          </a:xfrm>
          <a:noFill/>
          <a:ln/>
        </p:spPr>
        <p:txBody>
          <a:bodyPr>
            <a:normAutofit/>
          </a:bodyPr>
          <a:lstStyle/>
          <a:p>
            <a:r>
              <a:rPr lang="en-US" altLang="en-US" sz="4000" b="1" dirty="0" err="1" smtClean="0">
                <a:solidFill>
                  <a:schemeClr val="tx2"/>
                </a:solidFill>
                <a:cs typeface="Times New Roman" panose="02020603050405020304" pitchFamily="18" charset="0"/>
              </a:rPr>
              <a:t>Sedpak</a:t>
            </a:r>
            <a:r>
              <a:rPr lang="en-US" altLang="en-US" sz="40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Execution Menu</a:t>
            </a:r>
            <a:endParaRPr lang="en-US" altLang="en-US" sz="4000" b="1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4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4" name="Rectangle 4"/>
          <p:cNvSpPr>
            <a:spLocks noChangeArrowheads="1"/>
          </p:cNvSpPr>
          <p:nvPr/>
        </p:nvSpPr>
        <p:spPr bwMode="auto">
          <a:xfrm>
            <a:off x="381000" y="5943600"/>
            <a:ext cx="9906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7923" name="Picture 3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954" y="1155001"/>
            <a:ext cx="6451092" cy="570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>
            <a:spLocks noGrp="1" noChangeArrowheads="1"/>
          </p:cNvSpPr>
          <p:nvPr>
            <p:ph type="title"/>
          </p:nvPr>
        </p:nvSpPr>
        <p:spPr>
          <a:xfrm>
            <a:off x="310785" y="126511"/>
            <a:ext cx="9144000" cy="762000"/>
          </a:xfrm>
          <a:noFill/>
          <a:ln/>
        </p:spPr>
        <p:txBody>
          <a:bodyPr>
            <a:normAutofit/>
          </a:bodyPr>
          <a:lstStyle/>
          <a:p>
            <a:r>
              <a:rPr lang="en-US" altLang="en-US" sz="4000" b="1" dirty="0" err="1" smtClean="0">
                <a:solidFill>
                  <a:schemeClr val="tx2"/>
                </a:solidFill>
                <a:cs typeface="Times New Roman" panose="02020603050405020304" pitchFamily="18" charset="0"/>
              </a:rPr>
              <a:t>Sedpak</a:t>
            </a:r>
            <a:r>
              <a:rPr lang="en-US" altLang="en-US" sz="40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Execution Menu</a:t>
            </a:r>
            <a:endParaRPr lang="en-US" altLang="en-US" sz="4000" b="1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58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84" name="Picture 4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229" y="1040611"/>
            <a:ext cx="6514338" cy="575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683" name="Picture 3" descr="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13468"/>
            <a:ext cx="2765425" cy="369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>
            <a:spLocks noGrp="1" noChangeArrowheads="1"/>
          </p:cNvSpPr>
          <p:nvPr>
            <p:ph type="title"/>
          </p:nvPr>
        </p:nvSpPr>
        <p:spPr>
          <a:xfrm>
            <a:off x="310785" y="126511"/>
            <a:ext cx="9144000" cy="762000"/>
          </a:xfrm>
          <a:noFill/>
          <a:ln/>
        </p:spPr>
        <p:txBody>
          <a:bodyPr>
            <a:normAutofit/>
          </a:bodyPr>
          <a:lstStyle/>
          <a:p>
            <a:r>
              <a:rPr lang="en-US" altLang="en-US" sz="4000" b="1" dirty="0" err="1" smtClean="0">
                <a:solidFill>
                  <a:schemeClr val="tx2"/>
                </a:solidFill>
                <a:cs typeface="Times New Roman" panose="02020603050405020304" pitchFamily="18" charset="0"/>
              </a:rPr>
              <a:t>Sedpak</a:t>
            </a:r>
            <a:r>
              <a:rPr lang="en-US" altLang="en-US" sz="40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Execution Menu</a:t>
            </a:r>
            <a:endParaRPr lang="en-US" altLang="en-US" sz="4000" b="1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05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733" name="Picture 5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492" y="1378648"/>
            <a:ext cx="6198108" cy="547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9731" name="Picture 3" descr="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038705"/>
            <a:ext cx="2512505" cy="335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9732" name="Picture 4" descr="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57700"/>
            <a:ext cx="2536825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>
            <a:spLocks noGrp="1" noChangeArrowheads="1"/>
          </p:cNvSpPr>
          <p:nvPr>
            <p:ph type="title"/>
          </p:nvPr>
        </p:nvSpPr>
        <p:spPr>
          <a:xfrm>
            <a:off x="310785" y="126511"/>
            <a:ext cx="9144000" cy="762000"/>
          </a:xfrm>
          <a:noFill/>
          <a:ln/>
        </p:spPr>
        <p:txBody>
          <a:bodyPr>
            <a:normAutofit/>
          </a:bodyPr>
          <a:lstStyle/>
          <a:p>
            <a:r>
              <a:rPr lang="en-US" altLang="en-US" sz="4000" b="1" dirty="0" err="1" smtClean="0">
                <a:solidFill>
                  <a:schemeClr val="tx2"/>
                </a:solidFill>
                <a:cs typeface="Times New Roman" panose="02020603050405020304" pitchFamily="18" charset="0"/>
              </a:rPr>
              <a:t>Sedpak</a:t>
            </a:r>
            <a:r>
              <a:rPr lang="en-US" altLang="en-US" sz="40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Execution Menu</a:t>
            </a:r>
            <a:endParaRPr lang="en-US" altLang="en-US" sz="4000" b="1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30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757" name="Picture 5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908" y="1155001"/>
            <a:ext cx="6451092" cy="570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0755" name="Picture 3" descr="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104696"/>
            <a:ext cx="2765425" cy="369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0756" name="Picture 4" descr="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5029200"/>
            <a:ext cx="2536825" cy="170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>
            <a:spLocks noGrp="1" noChangeArrowheads="1"/>
          </p:cNvSpPr>
          <p:nvPr>
            <p:ph type="title"/>
          </p:nvPr>
        </p:nvSpPr>
        <p:spPr>
          <a:xfrm>
            <a:off x="310785" y="126511"/>
            <a:ext cx="9144000" cy="762000"/>
          </a:xfrm>
          <a:noFill/>
          <a:ln/>
        </p:spPr>
        <p:txBody>
          <a:bodyPr>
            <a:normAutofit/>
          </a:bodyPr>
          <a:lstStyle/>
          <a:p>
            <a:r>
              <a:rPr lang="en-US" altLang="en-US" sz="4000" b="1" dirty="0" err="1" smtClean="0">
                <a:solidFill>
                  <a:schemeClr val="tx2"/>
                </a:solidFill>
                <a:cs typeface="Times New Roman" panose="02020603050405020304" pitchFamily="18" charset="0"/>
              </a:rPr>
              <a:t>Sedpak</a:t>
            </a:r>
            <a:r>
              <a:rPr lang="en-US" altLang="en-US" sz="40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Execution Menu</a:t>
            </a:r>
            <a:endParaRPr lang="en-US" altLang="en-US" sz="4000" b="1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78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707" name="Picture 3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270" y="1110031"/>
            <a:ext cx="6324600" cy="559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5"/>
          <p:cNvSpPr>
            <a:spLocks noGrp="1" noChangeArrowheads="1"/>
          </p:cNvSpPr>
          <p:nvPr>
            <p:ph type="title"/>
          </p:nvPr>
        </p:nvSpPr>
        <p:spPr>
          <a:xfrm>
            <a:off x="310785" y="126511"/>
            <a:ext cx="9144000" cy="762000"/>
          </a:xfrm>
          <a:noFill/>
          <a:ln/>
        </p:spPr>
        <p:txBody>
          <a:bodyPr>
            <a:normAutofit/>
          </a:bodyPr>
          <a:lstStyle/>
          <a:p>
            <a:r>
              <a:rPr lang="en-US" altLang="en-US" sz="4000" b="1" dirty="0" err="1" smtClean="0">
                <a:solidFill>
                  <a:schemeClr val="tx2"/>
                </a:solidFill>
                <a:cs typeface="Times New Roman" panose="02020603050405020304" pitchFamily="18" charset="0"/>
              </a:rPr>
              <a:t>Sedpak</a:t>
            </a:r>
            <a:r>
              <a:rPr lang="en-US" altLang="en-US" sz="40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Execution Menu</a:t>
            </a:r>
            <a:endParaRPr lang="en-US" altLang="en-US" sz="4000" b="1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5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7" name="Rectangle 3"/>
          <p:cNvSpPr>
            <a:spLocks noChangeArrowheads="1"/>
          </p:cNvSpPr>
          <p:nvPr/>
        </p:nvSpPr>
        <p:spPr bwMode="auto">
          <a:xfrm>
            <a:off x="381000" y="5943600"/>
            <a:ext cx="9906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44066" name="Picture 2" descr="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446" y="1151575"/>
            <a:ext cx="6198108" cy="555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>
            <a:spLocks noGrp="1" noChangeArrowheads="1"/>
          </p:cNvSpPr>
          <p:nvPr>
            <p:ph type="title"/>
          </p:nvPr>
        </p:nvSpPr>
        <p:spPr>
          <a:xfrm>
            <a:off x="310785" y="126511"/>
            <a:ext cx="9144000" cy="762000"/>
          </a:xfrm>
          <a:noFill/>
          <a:ln/>
        </p:spPr>
        <p:txBody>
          <a:bodyPr>
            <a:normAutofit/>
          </a:bodyPr>
          <a:lstStyle/>
          <a:p>
            <a:r>
              <a:rPr lang="en-US" altLang="en-US" sz="4000" b="1" dirty="0" err="1" smtClean="0">
                <a:solidFill>
                  <a:schemeClr val="tx2"/>
                </a:solidFill>
                <a:cs typeface="Times New Roman" panose="02020603050405020304" pitchFamily="18" charset="0"/>
              </a:rPr>
              <a:t>Sedpak</a:t>
            </a:r>
            <a:r>
              <a:rPr lang="en-US" altLang="en-US" sz="40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Execution Menu</a:t>
            </a:r>
            <a:endParaRPr lang="en-US" altLang="en-US" sz="4000" b="1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12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>
          <a:xfrm>
            <a:off x="296332" y="169863"/>
            <a:ext cx="7848600" cy="762000"/>
          </a:xfrm>
        </p:spPr>
        <p:txBody>
          <a:bodyPr>
            <a:normAutofit/>
          </a:bodyPr>
          <a:lstStyle/>
          <a:p>
            <a:r>
              <a:rPr lang="en-US" altLang="en-US" sz="4000" b="1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Simulation Limitations</a:t>
            </a:r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2367" y="1549400"/>
            <a:ext cx="7696200" cy="4343400"/>
          </a:xfrm>
        </p:spPr>
        <p:txBody>
          <a:bodyPr>
            <a:normAutofit lnSpcReduction="10000"/>
          </a:bodyPr>
          <a:lstStyle/>
          <a:p>
            <a:pPr marL="461963" indent="-461963">
              <a:lnSpc>
                <a:spcPct val="90000"/>
              </a:lnSpc>
            </a:pPr>
            <a:r>
              <a:rPr lang="en-US" altLang="en-US" sz="2400" dirty="0">
                <a:latin typeface="+mn-lt"/>
                <a:cs typeface="Times New Roman" panose="02020603050405020304" pitchFamily="18" charset="0"/>
              </a:rPr>
              <a:t>Models represent an average or approximation of reality &amp; involve identification &amp; simplification of essential parameters</a:t>
            </a:r>
          </a:p>
          <a:p>
            <a:pPr marL="461963" indent="-461963">
              <a:lnSpc>
                <a:spcPct val="90000"/>
              </a:lnSpc>
            </a:pPr>
            <a:r>
              <a:rPr lang="en-US" altLang="en-US" sz="2400" dirty="0">
                <a:latin typeface="+mn-lt"/>
                <a:cs typeface="Times New Roman" panose="02020603050405020304" pitchFamily="18" charset="0"/>
              </a:rPr>
              <a:t>A simulation model is only as good as assumptions that go into it &amp; encompass preconceived concepts &amp; biases of designer &amp; builder</a:t>
            </a:r>
          </a:p>
          <a:p>
            <a:pPr marL="461963" indent="-461963">
              <a:lnSpc>
                <a:spcPct val="90000"/>
              </a:lnSpc>
            </a:pPr>
            <a:r>
              <a:rPr lang="en-US" altLang="en-US" sz="2400" dirty="0">
                <a:latin typeface="+mn-lt"/>
                <a:cs typeface="Times New Roman" panose="02020603050405020304" pitchFamily="18" charset="0"/>
              </a:rPr>
              <a:t>Models often do not honor data</a:t>
            </a:r>
          </a:p>
          <a:p>
            <a:pPr marL="461963" indent="-461963">
              <a:lnSpc>
                <a:spcPct val="90000"/>
              </a:lnSpc>
            </a:pPr>
            <a:r>
              <a:rPr lang="en-US" altLang="en-US" sz="2400" dirty="0">
                <a:latin typeface="+mn-lt"/>
                <a:cs typeface="Times New Roman" panose="02020603050405020304" pitchFamily="18" charset="0"/>
              </a:rPr>
              <a:t>Most process driven simulations are capable of modeling from reservoir scale to sub-reservoir scale to grain movement; not capable of large scale models</a:t>
            </a:r>
          </a:p>
          <a:p>
            <a:pPr marL="461963" indent="-461963">
              <a:lnSpc>
                <a:spcPct val="90000"/>
              </a:lnSpc>
            </a:pPr>
            <a:r>
              <a:rPr lang="en-US" altLang="en-US" sz="2400" dirty="0">
                <a:latin typeface="+mn-lt"/>
                <a:cs typeface="Times New Roman" panose="02020603050405020304" pitchFamily="18" charset="0"/>
              </a:rPr>
              <a:t>Most empirical simulations are capable of modeling from regional scale to field scale to reservoir scale; not capable of small scale models</a:t>
            </a:r>
          </a:p>
        </p:txBody>
      </p:sp>
      <p:sp>
        <p:nvSpPr>
          <p:cNvPr id="346117" name="Text Box 5"/>
          <p:cNvSpPr txBox="1">
            <a:spLocks noChangeArrowheads="1"/>
          </p:cNvSpPr>
          <p:nvPr/>
        </p:nvSpPr>
        <p:spPr bwMode="auto">
          <a:xfrm>
            <a:off x="609600" y="1076325"/>
            <a:ext cx="40386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2500" i="1" dirty="0">
                <a:solidFill>
                  <a:schemeClr val="tx2"/>
                </a:solidFill>
                <a:latin typeface="+mn-lt"/>
              </a:rPr>
              <a:t>Simulation model quality</a:t>
            </a:r>
          </a:p>
        </p:txBody>
      </p:sp>
    </p:spTree>
    <p:extLst>
      <p:ext uri="{BB962C8B-B14F-4D97-AF65-F5344CB8AC3E}">
        <p14:creationId xmlns:p14="http://schemas.microsoft.com/office/powerpoint/2010/main" val="51928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charRg st="122" end="2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charRg st="257" end="28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charRg st="288" end="4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charRg st="441" end="57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34633"/>
            <a:ext cx="8001000" cy="4351867"/>
          </a:xfrm>
        </p:spPr>
        <p:txBody>
          <a:bodyPr/>
          <a:lstStyle/>
          <a:p>
            <a:pPr marL="461963" indent="-461963">
              <a:lnSpc>
                <a:spcPct val="90000"/>
              </a:lnSpc>
            </a:pPr>
            <a:r>
              <a:rPr lang="en-US" altLang="en-US" sz="2400">
                <a:latin typeface="+mn-lt"/>
                <a:cs typeface="Times New Roman" panose="02020603050405020304" pitchFamily="18" charset="0"/>
              </a:rPr>
              <a:t>A shoreline for siliciclastic sedimentation result in defining nearly vertical margin at simulation edge &amp; results in unrealistic geometries close to margin</a:t>
            </a:r>
          </a:p>
          <a:p>
            <a:pPr marL="461963" indent="-461963">
              <a:lnSpc>
                <a:spcPct val="90000"/>
              </a:lnSpc>
            </a:pPr>
            <a:r>
              <a:rPr lang="en-US" altLang="en-US" sz="2400">
                <a:latin typeface="+mn-lt"/>
                <a:cs typeface="Times New Roman" panose="02020603050405020304" pitchFamily="18" charset="0"/>
              </a:rPr>
              <a:t>Abrupt changes in lithology or facies can occur at column or grid boundaries</a:t>
            </a:r>
          </a:p>
          <a:p>
            <a:pPr marL="461963" indent="-461963">
              <a:lnSpc>
                <a:spcPct val="90000"/>
              </a:lnSpc>
            </a:pPr>
            <a:r>
              <a:rPr lang="en-US" altLang="en-US" sz="2400">
                <a:latin typeface="+mn-lt"/>
                <a:cs typeface="Times New Roman" panose="02020603050405020304" pitchFamily="18" charset="0"/>
              </a:rPr>
              <a:t>Physical laws or empirical relationships used successfully within center portion of simulation do not produce realistic results at edges</a:t>
            </a:r>
          </a:p>
          <a:p>
            <a:pPr marL="461963" indent="-461963">
              <a:lnSpc>
                <a:spcPct val="90000"/>
              </a:lnSpc>
            </a:pPr>
            <a:r>
              <a:rPr lang="en-US" altLang="en-US" sz="2400">
                <a:latin typeface="+mn-lt"/>
                <a:cs typeface="Times New Roman" panose="02020603050405020304" pitchFamily="18" charset="0"/>
              </a:rPr>
              <a:t>Geometries of bypassing sediments close to simulation edge become an unrealistic series of "en echelon" parallel beds</a:t>
            </a:r>
          </a:p>
          <a:p>
            <a:pPr marL="461963" indent="-461963">
              <a:lnSpc>
                <a:spcPct val="90000"/>
              </a:lnSpc>
            </a:pPr>
            <a:r>
              <a:rPr lang="en-US" altLang="en-US" sz="2400">
                <a:latin typeface="+mn-lt"/>
                <a:cs typeface="Times New Roman" panose="02020603050405020304" pitchFamily="18" charset="0"/>
              </a:rPr>
              <a:t>Solution makes basin slightly larger than actual area of interest (on the order of 50%, 25% on each side)</a:t>
            </a:r>
          </a:p>
        </p:txBody>
      </p:sp>
      <p:sp>
        <p:nvSpPr>
          <p:cNvPr id="347140" name="Text Box 4"/>
          <p:cNvSpPr txBox="1">
            <a:spLocks noChangeArrowheads="1"/>
          </p:cNvSpPr>
          <p:nvPr/>
        </p:nvSpPr>
        <p:spPr bwMode="auto">
          <a:xfrm>
            <a:off x="558800" y="1072859"/>
            <a:ext cx="84836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en-US" sz="2500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Boundary conditions/edge effects: Common to all simulations &amp; occur with respect to time &amp;/or space</a:t>
            </a:r>
            <a:r>
              <a:rPr lang="en-US" altLang="en-US" sz="2500" dirty="0">
                <a:solidFill>
                  <a:schemeClr val="tx2"/>
                </a:solidFill>
                <a:latin typeface="+mn-lt"/>
              </a:rPr>
              <a:t> 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96332" y="169863"/>
            <a:ext cx="7848600" cy="762000"/>
          </a:xfrm>
        </p:spPr>
        <p:txBody>
          <a:bodyPr>
            <a:normAutofit/>
          </a:bodyPr>
          <a:lstStyle/>
          <a:p>
            <a:r>
              <a:rPr lang="en-US" altLang="en-US" sz="4000" b="1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Simulation Limitations</a:t>
            </a:r>
          </a:p>
        </p:txBody>
      </p:sp>
    </p:spTree>
    <p:extLst>
      <p:ext uri="{BB962C8B-B14F-4D97-AF65-F5344CB8AC3E}">
        <p14:creationId xmlns:p14="http://schemas.microsoft.com/office/powerpoint/2010/main" val="265532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>
          <a:xfrm>
            <a:off x="237067" y="254001"/>
            <a:ext cx="7848600" cy="609600"/>
          </a:xfrm>
        </p:spPr>
        <p:txBody>
          <a:bodyPr>
            <a:noAutofit/>
          </a:bodyPr>
          <a:lstStyle/>
          <a:p>
            <a:r>
              <a:rPr lang="en-US" altLang="en-US" sz="4000" b="1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Carbonate Example - Simulation</a:t>
            </a:r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819400"/>
            <a:ext cx="7010400" cy="3276600"/>
          </a:xfrm>
        </p:spPr>
        <p:txBody>
          <a:bodyPr/>
          <a:lstStyle/>
          <a:p>
            <a:pPr marL="461963" indent="-461963"/>
            <a:r>
              <a:rPr lang="en-US" altLang="en-US" sz="2400" dirty="0">
                <a:latin typeface="+mn-lt"/>
                <a:cs typeface="Times New Roman" panose="02020603050405020304" pitchFamily="18" charset="0"/>
              </a:rPr>
              <a:t>Start with execution of a simulation of Bahamas platform</a:t>
            </a:r>
          </a:p>
          <a:p>
            <a:pPr marL="461963" indent="-461963"/>
            <a:r>
              <a:rPr lang="en-US" altLang="en-US" sz="2400" dirty="0">
                <a:latin typeface="+mn-lt"/>
                <a:cs typeface="Times New Roman" panose="02020603050405020304" pitchFamily="18" charset="0"/>
              </a:rPr>
              <a:t>Work examples of how rates of benthic carbonate accumulation, pelagic deposition, &amp; carbonate parameters effect carbonate geometries  </a:t>
            </a:r>
          </a:p>
          <a:p>
            <a:pPr marL="461963" indent="-461963"/>
            <a:r>
              <a:rPr lang="en-US" altLang="en-US" sz="2400" dirty="0">
                <a:latin typeface="+mn-lt"/>
                <a:cs typeface="Times New Roman" panose="02020603050405020304" pitchFamily="18" charset="0"/>
              </a:rPr>
              <a:t>End with how to build carbonate geometries</a:t>
            </a:r>
          </a:p>
        </p:txBody>
      </p:sp>
      <p:sp>
        <p:nvSpPr>
          <p:cNvPr id="379908" name="Text Box 4"/>
          <p:cNvSpPr txBox="1">
            <a:spLocks noChangeArrowheads="1"/>
          </p:cNvSpPr>
          <p:nvPr/>
        </p:nvSpPr>
        <p:spPr bwMode="auto">
          <a:xfrm>
            <a:off x="609600" y="1249740"/>
            <a:ext cx="7467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2400" i="1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Show how carbonate sequence geometries at continental margins have distinct architectures that can be tied to specific eustatic events and gain experience with simulating carbonate sedimentation using a Bahamas dataset</a:t>
            </a:r>
          </a:p>
        </p:txBody>
      </p:sp>
    </p:spTree>
    <p:extLst>
      <p:ext uri="{BB962C8B-B14F-4D97-AF65-F5344CB8AC3E}">
        <p14:creationId xmlns:p14="http://schemas.microsoft.com/office/powerpoint/2010/main" val="122354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907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7391400" cy="914400"/>
          </a:xfrm>
        </p:spPr>
        <p:txBody>
          <a:bodyPr/>
          <a:lstStyle/>
          <a:p>
            <a:r>
              <a:rPr lang="en-US" altLang="en-US" sz="4000" b="1" dirty="0">
                <a:solidFill>
                  <a:schemeClr val="tx2"/>
                </a:solidFill>
              </a:rPr>
              <a:t>Sequence Stratigraphic Principles</a:t>
            </a:r>
            <a:r>
              <a:rPr lang="en-US" altLang="en-US" sz="4000" dirty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535558" name="Picture 6" descr="Carb_HST_StackLARG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8113" y="1790700"/>
            <a:ext cx="6516687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254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900" y="1337733"/>
            <a:ext cx="9169400" cy="4648200"/>
          </a:xfrm>
        </p:spPr>
        <p:txBody>
          <a:bodyPr>
            <a:normAutofit lnSpcReduction="10000"/>
          </a:bodyPr>
          <a:lstStyle/>
          <a:p>
            <a:pPr marL="461963" indent="-461963">
              <a:lnSpc>
                <a:spcPct val="90000"/>
              </a:lnSpc>
            </a:pPr>
            <a:r>
              <a:rPr lang="en-US" altLang="en-US" sz="2400" dirty="0">
                <a:cs typeface="Times New Roman" panose="02020603050405020304" pitchFamily="18" charset="0"/>
              </a:rPr>
              <a:t>Seismic profiles of northwestern Great Bahamas Bank document lateral growth of isolated platforms joined together by margin progradation to form larger banks</a:t>
            </a:r>
          </a:p>
          <a:p>
            <a:pPr marL="461963" indent="-461963">
              <a:lnSpc>
                <a:spcPct val="90000"/>
              </a:lnSpc>
            </a:pPr>
            <a:r>
              <a:rPr lang="en-US" altLang="en-US" sz="2400" dirty="0">
                <a:cs typeface="Times New Roman" panose="02020603050405020304" pitchFamily="18" charset="0"/>
              </a:rPr>
              <a:t>Mechanism responsible for evolution from aggradation to progradation was sediment overproduction on platform </a:t>
            </a:r>
          </a:p>
          <a:p>
            <a:pPr marL="461963" indent="-461963">
              <a:lnSpc>
                <a:spcPct val="90000"/>
              </a:lnSpc>
            </a:pPr>
            <a:r>
              <a:rPr lang="en-US" altLang="en-US" sz="2400" dirty="0">
                <a:cs typeface="Times New Roman" panose="02020603050405020304" pitchFamily="18" charset="0"/>
              </a:rPr>
              <a:t>Excess sediment transported </a:t>
            </a:r>
            <a:r>
              <a:rPr lang="en-US" altLang="en-US" sz="2400" dirty="0" err="1">
                <a:cs typeface="Times New Roman" panose="02020603050405020304" pitchFamily="18" charset="0"/>
              </a:rPr>
              <a:t>offbank</a:t>
            </a:r>
            <a:r>
              <a:rPr lang="en-US" altLang="en-US" sz="2400" dirty="0">
                <a:cs typeface="Times New Roman" panose="02020603050405020304" pitchFamily="18" charset="0"/>
              </a:rPr>
              <a:t> &amp; caused a decrease in accommodation space on marginal slope</a:t>
            </a:r>
          </a:p>
          <a:p>
            <a:pPr marL="461963" indent="-461963">
              <a:lnSpc>
                <a:spcPct val="90000"/>
              </a:lnSpc>
            </a:pPr>
            <a:r>
              <a:rPr lang="en-US" altLang="en-US" sz="2400" dirty="0">
                <a:cs typeface="Times New Roman" panose="02020603050405020304" pitchFamily="18" charset="0"/>
              </a:rPr>
              <a:t>Progradation occurred in pulses that are interpreted to result from third-order sea level fluctuations (</a:t>
            </a:r>
            <a:r>
              <a:rPr lang="en-US" altLang="en-US" sz="2400" dirty="0" err="1">
                <a:cs typeface="Times New Roman" panose="02020603050405020304" pitchFamily="18" charset="0"/>
              </a:rPr>
              <a:t>Eberli</a:t>
            </a:r>
            <a:r>
              <a:rPr lang="en-US" altLang="en-US" sz="2400" dirty="0">
                <a:cs typeface="Times New Roman" panose="02020603050405020304" pitchFamily="18" charset="0"/>
              </a:rPr>
              <a:t> and Ginsburg, 1987, 1989)</a:t>
            </a:r>
          </a:p>
          <a:p>
            <a:pPr marL="461963" indent="-461963">
              <a:lnSpc>
                <a:spcPct val="90000"/>
              </a:lnSpc>
            </a:pPr>
            <a:r>
              <a:rPr lang="en-US" altLang="en-US" sz="2400" dirty="0">
                <a:cs typeface="Times New Roman" panose="02020603050405020304" pitchFamily="18" charset="0"/>
              </a:rPr>
              <a:t>Limited well control has prevented confirmation of these hypotheses, but a simulation can constrain &amp; test proposed theory for platform evolution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37067" y="254001"/>
            <a:ext cx="7848600" cy="609600"/>
          </a:xfrm>
        </p:spPr>
        <p:txBody>
          <a:bodyPr>
            <a:noAutofit/>
          </a:bodyPr>
          <a:lstStyle/>
          <a:p>
            <a:r>
              <a:rPr lang="en-US" altLang="en-US" sz="4000" b="1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Carbonate Example - Simulation</a:t>
            </a:r>
          </a:p>
        </p:txBody>
      </p:sp>
    </p:spTree>
    <p:extLst>
      <p:ext uri="{BB962C8B-B14F-4D97-AF65-F5344CB8AC3E}">
        <p14:creationId xmlns:p14="http://schemas.microsoft.com/office/powerpoint/2010/main" val="108889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0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1" grpId="0" autoUpdateAnimBg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63" name="Picture 3" descr="BahamasAndros&amp;Exuma&amp;TogoW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339" y="1104900"/>
            <a:ext cx="5197793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237066" y="254001"/>
            <a:ext cx="9973733" cy="609600"/>
          </a:xfrm>
        </p:spPr>
        <p:txBody>
          <a:bodyPr>
            <a:noAutofit/>
          </a:bodyPr>
          <a:lstStyle/>
          <a:p>
            <a:r>
              <a:rPr lang="en-US" altLang="en-US" sz="4000" b="1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Carbonate Example </a:t>
            </a:r>
            <a:r>
              <a:rPr lang="en-US" altLang="en-US" sz="4000" b="1" dirty="0" smtClean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– Simulation of Bahamas</a:t>
            </a:r>
            <a:endParaRPr lang="en-US" altLang="en-US" sz="4000" b="1" dirty="0">
              <a:solidFill>
                <a:schemeClr val="tx2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84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7" name="Rectangle 3"/>
          <p:cNvSpPr>
            <a:spLocks noChangeArrowheads="1"/>
          </p:cNvSpPr>
          <p:nvPr/>
        </p:nvSpPr>
        <p:spPr bwMode="auto">
          <a:xfrm>
            <a:off x="381000" y="5943600"/>
            <a:ext cx="9906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49186" name="Picture 2" descr="Bahamalo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076" y="1053749"/>
            <a:ext cx="6193536" cy="563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37066" y="254001"/>
            <a:ext cx="9668933" cy="609600"/>
          </a:xfrm>
        </p:spPr>
        <p:txBody>
          <a:bodyPr>
            <a:noAutofit/>
          </a:bodyPr>
          <a:lstStyle/>
          <a:p>
            <a:r>
              <a:rPr lang="en-US" altLang="en-US" sz="4000" b="1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Carbonate Example </a:t>
            </a:r>
            <a:r>
              <a:rPr lang="en-US" altLang="en-US" sz="4000" b="1" dirty="0" smtClean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– Simulation West Andros </a:t>
            </a:r>
            <a:endParaRPr lang="en-US" altLang="en-US" sz="4000" b="1" dirty="0">
              <a:solidFill>
                <a:schemeClr val="tx2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43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210" name="Picture 2" descr="Andros Chann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997075"/>
            <a:ext cx="8763000" cy="286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237066" y="254001"/>
            <a:ext cx="9668933" cy="609600"/>
          </a:xfrm>
        </p:spPr>
        <p:txBody>
          <a:bodyPr>
            <a:noAutofit/>
          </a:bodyPr>
          <a:lstStyle/>
          <a:p>
            <a:r>
              <a:rPr lang="en-US" altLang="en-US" sz="4000" b="1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Carbonate Example </a:t>
            </a:r>
            <a:r>
              <a:rPr lang="en-US" altLang="en-US" sz="4000" b="1" dirty="0" smtClean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– Simulation West Andros </a:t>
            </a:r>
            <a:endParaRPr lang="en-US" altLang="en-US" sz="4000" b="1" dirty="0">
              <a:solidFill>
                <a:schemeClr val="tx2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81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282" name="Picture 2" descr="Sealeve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61"/>
          <a:stretch/>
        </p:blipFill>
        <p:spPr bwMode="auto">
          <a:xfrm>
            <a:off x="2470594" y="1151471"/>
            <a:ext cx="4660011" cy="5537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237066" y="254001"/>
            <a:ext cx="9668933" cy="609600"/>
          </a:xfrm>
        </p:spPr>
        <p:txBody>
          <a:bodyPr>
            <a:noAutofit/>
          </a:bodyPr>
          <a:lstStyle/>
          <a:p>
            <a:r>
              <a:rPr lang="en-US" altLang="en-US" sz="4000" b="1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Carbonate Example </a:t>
            </a:r>
            <a:r>
              <a:rPr lang="en-US" altLang="en-US" sz="4000" b="1" dirty="0" smtClean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– Simulation West Andros </a:t>
            </a:r>
            <a:endParaRPr lang="en-US" altLang="en-US" sz="4000" b="1" dirty="0">
              <a:solidFill>
                <a:schemeClr val="tx2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234" name="Picture 2" descr="ASeismicLin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1" b="18841"/>
          <a:stretch/>
        </p:blipFill>
        <p:spPr bwMode="auto">
          <a:xfrm>
            <a:off x="533400" y="1270000"/>
            <a:ext cx="8839200" cy="323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1235" name="Picture 3" descr="bahamas-final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13"/>
          <a:stretch/>
        </p:blipFill>
        <p:spPr bwMode="auto">
          <a:xfrm>
            <a:off x="474133" y="4724401"/>
            <a:ext cx="91440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37066" y="254001"/>
            <a:ext cx="9668933" cy="609600"/>
          </a:xfrm>
        </p:spPr>
        <p:txBody>
          <a:bodyPr>
            <a:noAutofit/>
          </a:bodyPr>
          <a:lstStyle/>
          <a:p>
            <a:r>
              <a:rPr lang="en-US" altLang="en-US" sz="4000" b="1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Carbonate Example </a:t>
            </a:r>
            <a:r>
              <a:rPr lang="en-US" altLang="en-US" sz="4000" b="1" dirty="0" smtClean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– Simulation West Andros </a:t>
            </a:r>
            <a:endParaRPr lang="en-US" altLang="en-US" sz="4000" b="1" dirty="0">
              <a:solidFill>
                <a:schemeClr val="tx2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6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259" name="Picture 3" descr="Bah-se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476" y="1049873"/>
            <a:ext cx="4034790" cy="5737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237066" y="254001"/>
            <a:ext cx="9668933" cy="609600"/>
          </a:xfrm>
        </p:spPr>
        <p:txBody>
          <a:bodyPr>
            <a:noAutofit/>
          </a:bodyPr>
          <a:lstStyle/>
          <a:p>
            <a:r>
              <a:rPr lang="en-US" altLang="en-US" sz="4000" b="1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Carbonate Example </a:t>
            </a:r>
            <a:r>
              <a:rPr lang="en-US" altLang="en-US" sz="4000" b="1" dirty="0" smtClean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– Simulation West Andros </a:t>
            </a:r>
            <a:endParaRPr lang="en-US" altLang="en-US" sz="4000" b="1" dirty="0">
              <a:solidFill>
                <a:schemeClr val="tx2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32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7416" y="1862658"/>
            <a:ext cx="8225367" cy="4470399"/>
          </a:xfrm>
        </p:spPr>
        <p:txBody>
          <a:bodyPr>
            <a:normAutofit/>
          </a:bodyPr>
          <a:lstStyle/>
          <a:p>
            <a:pPr marL="461963" indent="-461963">
              <a:lnSpc>
                <a:spcPct val="80000"/>
              </a:lnSpc>
            </a:pPr>
            <a:r>
              <a:rPr lang="en-US" altLang="en-US" sz="2400" dirty="0">
                <a:latin typeface="+mn-lt"/>
              </a:rPr>
              <a:t>Derive initial basin surface by modifying existing files using </a:t>
            </a:r>
            <a:r>
              <a:rPr lang="en-US" altLang="en-US" sz="2400" dirty="0" err="1">
                <a:latin typeface="+mn-lt"/>
              </a:rPr>
              <a:t>paleobathymetry</a:t>
            </a:r>
            <a:r>
              <a:rPr lang="en-US" altLang="en-US" sz="2400" dirty="0">
                <a:latin typeface="+mn-lt"/>
              </a:rPr>
              <a:t> at start of simulation </a:t>
            </a:r>
          </a:p>
          <a:p>
            <a:pPr marL="461963" indent="-461963">
              <a:lnSpc>
                <a:spcPct val="80000"/>
              </a:lnSpc>
            </a:pPr>
            <a:r>
              <a:rPr lang="en-US" altLang="en-US" sz="2400" dirty="0">
                <a:latin typeface="+mn-lt"/>
              </a:rPr>
              <a:t>Use original shape of basin &amp; geometry of sedimentary fill seen on seismic cross-section</a:t>
            </a:r>
          </a:p>
          <a:p>
            <a:pPr marL="461963" indent="-461963">
              <a:lnSpc>
                <a:spcPct val="80000"/>
              </a:lnSpc>
            </a:pPr>
            <a:r>
              <a:rPr lang="en-US" altLang="en-US" sz="2400" dirty="0">
                <a:latin typeface="+mn-lt"/>
              </a:rPr>
              <a:t>Next define tectonic history &amp; run simulation with no sediment to match evolved shape of initial basin surface with seismic cross-section</a:t>
            </a:r>
          </a:p>
          <a:p>
            <a:pPr marL="461963" indent="-461963">
              <a:lnSpc>
                <a:spcPct val="80000"/>
              </a:lnSpc>
            </a:pPr>
            <a:r>
              <a:rPr lang="en-US" altLang="en-US" sz="2400" dirty="0">
                <a:latin typeface="+mn-lt"/>
              </a:rPr>
              <a:t>From subsidence history of cross-section note how tectonic behavior controls accommodation of basin</a:t>
            </a:r>
          </a:p>
          <a:p>
            <a:pPr marL="461963" indent="-461963">
              <a:lnSpc>
                <a:spcPct val="80000"/>
              </a:lnSpc>
            </a:pPr>
            <a:r>
              <a:rPr lang="en-US" altLang="en-US" sz="2400" dirty="0">
                <a:latin typeface="+mn-lt"/>
              </a:rPr>
              <a:t>Vary rates of benthic and pelagic accumulation &amp; set parameters to match carbonate geometries as function of Neogene of </a:t>
            </a:r>
            <a:r>
              <a:rPr lang="en-US" altLang="en-US" sz="2400" dirty="0" err="1">
                <a:latin typeface="+mn-lt"/>
              </a:rPr>
              <a:t>Haq</a:t>
            </a:r>
            <a:r>
              <a:rPr lang="en-US" altLang="en-US" sz="2400" dirty="0">
                <a:latin typeface="+mn-lt"/>
              </a:rPr>
              <a:t> et al 1987 eustatic chart to best match of gross simulation geometries with seismic section</a:t>
            </a:r>
          </a:p>
        </p:txBody>
      </p:sp>
      <p:sp>
        <p:nvSpPr>
          <p:cNvPr id="395268" name="Text Box 4"/>
          <p:cNvSpPr txBox="1">
            <a:spLocks noChangeArrowheads="1"/>
          </p:cNvSpPr>
          <p:nvPr/>
        </p:nvSpPr>
        <p:spPr bwMode="auto">
          <a:xfrm>
            <a:off x="503767" y="1306424"/>
            <a:ext cx="7620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2800" i="1" dirty="0">
                <a:solidFill>
                  <a:schemeClr val="tx2"/>
                </a:solidFill>
                <a:latin typeface="+mn-lt"/>
              </a:rPr>
              <a:t>Initiate simulation of Bahamas</a:t>
            </a:r>
            <a:r>
              <a:rPr lang="en-US" altLang="en-US" i="1" dirty="0">
                <a:solidFill>
                  <a:schemeClr val="tx2"/>
                </a:solidFill>
                <a:latin typeface="+mn-lt"/>
              </a:rPr>
              <a:t>: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37066" y="254001"/>
            <a:ext cx="9668933" cy="609600"/>
          </a:xfrm>
        </p:spPr>
        <p:txBody>
          <a:bodyPr>
            <a:noAutofit/>
          </a:bodyPr>
          <a:lstStyle/>
          <a:p>
            <a:r>
              <a:rPr lang="en-US" altLang="en-US" sz="4000" b="1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Carbonate Example </a:t>
            </a:r>
            <a:r>
              <a:rPr lang="en-US" altLang="en-US" sz="4000" b="1" dirty="0" smtClean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– Simulation West Andros </a:t>
            </a:r>
            <a:endParaRPr lang="en-US" altLang="en-US" sz="4000" b="1" dirty="0">
              <a:solidFill>
                <a:schemeClr val="tx2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6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5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5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5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5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5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5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5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5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5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5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5267" grpId="0" build="p" autoUpdateAnimBg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WestAndrosBlue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69999" y="1077382"/>
            <a:ext cx="7451217" cy="560012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37066" y="254001"/>
            <a:ext cx="9668933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baseline="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en-US" altLang="en-US" sz="4000" b="1" smtClean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Carbonate Example – Simulation West Andros </a:t>
            </a:r>
            <a:endParaRPr kumimoji="0" lang="en-US" altLang="en-US" sz="4000" b="1" dirty="0">
              <a:solidFill>
                <a:schemeClr val="tx2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59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WestAndrosSeq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1148291"/>
            <a:ext cx="7315200" cy="5543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37066" y="254001"/>
            <a:ext cx="9668933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baseline="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en-US" altLang="en-US" sz="4000" b="1" smtClean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Carbonate Example – Simulation West Andros </a:t>
            </a:r>
            <a:endParaRPr kumimoji="0" lang="en-US" altLang="en-US" sz="4000" b="1" dirty="0">
              <a:solidFill>
                <a:schemeClr val="tx2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41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293996" y="111571"/>
            <a:ext cx="9067800" cy="762000"/>
          </a:xfrm>
        </p:spPr>
        <p:txBody>
          <a:bodyPr>
            <a:normAutofit/>
          </a:bodyPr>
          <a:lstStyle/>
          <a:p>
            <a:pPr algn="l"/>
            <a:r>
              <a:rPr lang="en-US" altLang="en-US" sz="4000" b="1" dirty="0">
                <a:solidFill>
                  <a:schemeClr val="tx2"/>
                </a:solidFill>
                <a:cs typeface="Times New Roman" panose="02020603050405020304" pitchFamily="18" charset="0"/>
              </a:rPr>
              <a:t>Stratigraphic Interpretation</a:t>
            </a:r>
            <a:r>
              <a:rPr lang="en-US" altLang="en-US" sz="4000" b="1" dirty="0">
                <a:solidFill>
                  <a:schemeClr val="tx2"/>
                </a:solidFill>
              </a:rPr>
              <a:t> </a:t>
            </a:r>
            <a:r>
              <a:rPr lang="en-US" altLang="en-US" sz="4000" b="1" dirty="0">
                <a:solidFill>
                  <a:schemeClr val="tx2"/>
                </a:solidFill>
                <a:cs typeface="Times New Roman" panose="02020603050405020304" pitchFamily="18" charset="0"/>
              </a:rPr>
              <a:t>Methods</a:t>
            </a:r>
            <a:r>
              <a:rPr lang="en-US" altLang="en-US" sz="4000" b="1" dirty="0">
                <a:solidFill>
                  <a:schemeClr val="tx2"/>
                </a:solidFill>
                <a:latin typeface="Geneva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0999" y="2119586"/>
            <a:ext cx="9197899" cy="2581507"/>
          </a:xfrm>
        </p:spPr>
        <p:txBody>
          <a:bodyPr>
            <a:normAutofit/>
          </a:bodyPr>
          <a:lstStyle/>
          <a:p>
            <a:pPr marL="461963" indent="-461963">
              <a:lnSpc>
                <a:spcPct val="90000"/>
              </a:lnSpc>
            </a:pPr>
            <a:r>
              <a:rPr lang="en-US" altLang="en-US" sz="2000" dirty="0">
                <a:latin typeface="+mn-lt"/>
                <a:cs typeface="Times New Roman" panose="02020603050405020304" pitchFamily="18" charset="0"/>
              </a:rPr>
              <a:t>Primary data sources outcrops, well logs &amp; seismic</a:t>
            </a:r>
          </a:p>
          <a:p>
            <a:pPr marL="461963" indent="-461963">
              <a:lnSpc>
                <a:spcPct val="90000"/>
              </a:lnSpc>
            </a:pPr>
            <a:r>
              <a:rPr lang="en-US" altLang="en-US" sz="2000" dirty="0">
                <a:latin typeface="+mn-lt"/>
                <a:cs typeface="Times New Roman" panose="02020603050405020304" pitchFamily="18" charset="0"/>
              </a:rPr>
              <a:t>Identify sequence boundaries, </a:t>
            </a:r>
            <a:r>
              <a:rPr lang="en-US" altLang="en-US" sz="2000" dirty="0" err="1">
                <a:latin typeface="+mn-lt"/>
                <a:cs typeface="Times New Roman" panose="02020603050405020304" pitchFamily="18" charset="0"/>
              </a:rPr>
              <a:t>trangressive</a:t>
            </a:r>
            <a:r>
              <a:rPr lang="en-US" altLang="en-US" sz="2000" dirty="0">
                <a:latin typeface="+mn-lt"/>
                <a:cs typeface="Times New Roman" panose="02020603050405020304" pitchFamily="18" charset="0"/>
              </a:rPr>
              <a:t> surfaces, &amp; maximum flooding surfaces </a:t>
            </a:r>
          </a:p>
          <a:p>
            <a:pPr marL="862013" lvl="1">
              <a:lnSpc>
                <a:spcPct val="90000"/>
              </a:lnSpc>
            </a:pPr>
            <a:r>
              <a:rPr lang="en-US" altLang="en-US" sz="2000" dirty="0" err="1">
                <a:latin typeface="+mn-lt"/>
                <a:cs typeface="Times New Roman" panose="02020603050405020304" pitchFamily="18" charset="0"/>
              </a:rPr>
              <a:t>Onlap</a:t>
            </a:r>
            <a:r>
              <a:rPr lang="en-US" altLang="en-US" sz="2000" dirty="0">
                <a:latin typeface="+mn-lt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+mn-lt"/>
                <a:cs typeface="Times New Roman" panose="02020603050405020304" pitchFamily="18" charset="0"/>
              </a:rPr>
              <a:t>downlap</a:t>
            </a:r>
            <a:r>
              <a:rPr lang="en-US" altLang="en-US" sz="2000" dirty="0">
                <a:latin typeface="+mn-lt"/>
                <a:cs typeface="Times New Roman" panose="02020603050405020304" pitchFamily="18" charset="0"/>
              </a:rPr>
              <a:t>, and </a:t>
            </a:r>
            <a:r>
              <a:rPr lang="en-US" altLang="en-US" sz="2000" dirty="0" err="1">
                <a:latin typeface="+mn-lt"/>
                <a:cs typeface="Times New Roman" panose="02020603050405020304" pitchFamily="18" charset="0"/>
              </a:rPr>
              <a:t>toplap</a:t>
            </a:r>
            <a:r>
              <a:rPr lang="en-US" altLang="en-US" sz="2000" dirty="0">
                <a:latin typeface="+mn-lt"/>
                <a:cs typeface="Times New Roman" panose="02020603050405020304" pitchFamily="18" charset="0"/>
              </a:rPr>
              <a:t> reflector relationships </a:t>
            </a:r>
          </a:p>
          <a:p>
            <a:pPr marL="862013" lvl="1">
              <a:lnSpc>
                <a:spcPct val="90000"/>
              </a:lnSpc>
            </a:pPr>
            <a:r>
              <a:rPr lang="en-US" altLang="en-US" sz="2000" dirty="0">
                <a:latin typeface="+mn-lt"/>
                <a:cs typeface="Times New Roman" panose="02020603050405020304" pitchFamily="18" charset="0"/>
              </a:rPr>
              <a:t>Stacked sediment geometries in terms of progradation, aggradation &amp; </a:t>
            </a:r>
            <a:r>
              <a:rPr lang="en-US" altLang="en-US" sz="2000" dirty="0" err="1">
                <a:latin typeface="+mn-lt"/>
                <a:cs typeface="Times New Roman" panose="02020603050405020304" pitchFamily="18" charset="0"/>
              </a:rPr>
              <a:t>retrogradation</a:t>
            </a:r>
            <a:endParaRPr lang="en-US" altLang="en-US" sz="2000" dirty="0">
              <a:latin typeface="+mn-lt"/>
              <a:cs typeface="Times New Roman" panose="02020603050405020304" pitchFamily="18" charset="0"/>
            </a:endParaRPr>
          </a:p>
          <a:p>
            <a:pPr marL="862013" lvl="1">
              <a:lnSpc>
                <a:spcPct val="90000"/>
              </a:lnSpc>
            </a:pPr>
            <a:r>
              <a:rPr lang="en-US" altLang="en-US" sz="2000" dirty="0" err="1">
                <a:latin typeface="+mn-lt"/>
                <a:cs typeface="Times New Roman" panose="02020603050405020304" pitchFamily="18" charset="0"/>
              </a:rPr>
              <a:t>Lithofacies</a:t>
            </a:r>
            <a:r>
              <a:rPr lang="en-US" altLang="en-US" sz="2000" dirty="0">
                <a:latin typeface="+mn-lt"/>
                <a:cs typeface="Times New Roman" panose="02020603050405020304" pitchFamily="18" charset="0"/>
              </a:rPr>
              <a:t> character </a:t>
            </a:r>
          </a:p>
          <a:p>
            <a:pPr marL="461963" indent="-461963">
              <a:lnSpc>
                <a:spcPct val="90000"/>
              </a:lnSpc>
            </a:pPr>
            <a:r>
              <a:rPr lang="en-US" altLang="en-US" sz="2000" dirty="0">
                <a:latin typeface="+mn-lt"/>
                <a:cs typeface="Times New Roman" panose="02020603050405020304" pitchFamily="18" charset="0"/>
              </a:rPr>
              <a:t>Tie events to well logs and 1D synthetics</a:t>
            </a:r>
          </a:p>
          <a:p>
            <a:pPr marL="461963" indent="-461963">
              <a:lnSpc>
                <a:spcPct val="90000"/>
              </a:lnSpc>
            </a:pPr>
            <a:r>
              <a:rPr lang="en-US" altLang="en-US" sz="2000" dirty="0">
                <a:latin typeface="+mn-lt"/>
                <a:cs typeface="Times New Roman" panose="02020603050405020304" pitchFamily="18" charset="0"/>
              </a:rPr>
              <a:t>Assign relative ages based on biostratigraphy</a:t>
            </a:r>
          </a:p>
        </p:txBody>
      </p:sp>
      <p:sp>
        <p:nvSpPr>
          <p:cNvPr id="214020" name="Text Box 4"/>
          <p:cNvSpPr txBox="1">
            <a:spLocks noChangeArrowheads="1"/>
          </p:cNvSpPr>
          <p:nvPr/>
        </p:nvSpPr>
        <p:spPr bwMode="auto">
          <a:xfrm>
            <a:off x="457199" y="4726793"/>
            <a:ext cx="9121699" cy="142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2400" i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Resulting sequence stratigraphic models predict reservoir, source &amp; seal character, enhanced by forward sedimentary simulation using </a:t>
            </a:r>
            <a:r>
              <a:rPr lang="en-US" altLang="en-US" sz="2400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Haq</a:t>
            </a:r>
            <a:r>
              <a:rPr lang="en-US" altLang="en-US" sz="2400" i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 et al. (1987) sea level chart to test &amp; predict sequence stratigraphic interpretation </a:t>
            </a:r>
          </a:p>
        </p:txBody>
      </p:sp>
      <p:sp>
        <p:nvSpPr>
          <p:cNvPr id="214024" name="Text Box 8"/>
          <p:cNvSpPr txBox="1">
            <a:spLocks noChangeArrowheads="1"/>
          </p:cNvSpPr>
          <p:nvPr/>
        </p:nvSpPr>
        <p:spPr bwMode="auto">
          <a:xfrm>
            <a:off x="254757" y="1208297"/>
            <a:ext cx="947253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en-US" sz="2400" i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Sequence stratigraphy used to identify &amp; predict </a:t>
            </a:r>
            <a:r>
              <a:rPr lang="en-US" altLang="en-US" sz="2400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lithofacies</a:t>
            </a:r>
            <a:r>
              <a:rPr lang="en-US" altLang="en-US" sz="2400" i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 geometries &amp; establish their relative timing </a:t>
            </a:r>
          </a:p>
        </p:txBody>
      </p:sp>
    </p:spTree>
    <p:extLst>
      <p:ext uri="{BB962C8B-B14F-4D97-AF65-F5344CB8AC3E}">
        <p14:creationId xmlns:p14="http://schemas.microsoft.com/office/powerpoint/2010/main" val="27502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9000067" cy="4216400"/>
          </a:xfrm>
        </p:spPr>
        <p:txBody>
          <a:bodyPr>
            <a:normAutofit/>
          </a:bodyPr>
          <a:lstStyle/>
          <a:p>
            <a:pPr marL="461963" indent="-461963">
              <a:lnSpc>
                <a:spcPct val="90000"/>
              </a:lnSpc>
            </a:pPr>
            <a:r>
              <a:rPr lang="en-US" altLang="en-US" sz="2400" dirty="0">
                <a:latin typeface="+mn-lt"/>
                <a:cs typeface="Times New Roman" panose="02020603050405020304" pitchFamily="18" charset="0"/>
              </a:rPr>
              <a:t>Each prograding sigmoidal sequence of succession on seismic formed by a single cycle of sea level fall &amp; rise (</a:t>
            </a:r>
            <a:r>
              <a:rPr lang="en-US" altLang="en-US" sz="2400" dirty="0" err="1">
                <a:latin typeface="+mn-lt"/>
                <a:cs typeface="Times New Roman" panose="02020603050405020304" pitchFamily="18" charset="0"/>
              </a:rPr>
              <a:t>Eberli</a:t>
            </a:r>
            <a:r>
              <a:rPr lang="en-US" altLang="en-US" sz="2400" dirty="0">
                <a:latin typeface="+mn-lt"/>
                <a:cs typeface="Times New Roman" panose="02020603050405020304" pitchFamily="18" charset="0"/>
              </a:rPr>
              <a:t> &amp; Ginsburg, 1989) </a:t>
            </a:r>
          </a:p>
          <a:p>
            <a:pPr marL="461963" indent="-461963">
              <a:lnSpc>
                <a:spcPct val="90000"/>
              </a:lnSpc>
            </a:pPr>
            <a:r>
              <a:rPr lang="en-US" altLang="en-US" sz="2400" dirty="0">
                <a:latin typeface="+mn-lt"/>
                <a:cs typeface="Times New Roman" panose="02020603050405020304" pitchFamily="18" charset="0"/>
              </a:rPr>
              <a:t>Carbonate production is highest in photic zone (</a:t>
            </a:r>
            <a:r>
              <a:rPr lang="en-US" altLang="en-US" sz="2400" dirty="0" err="1">
                <a:latin typeface="+mn-lt"/>
                <a:cs typeface="Times New Roman" panose="02020603050405020304" pitchFamily="18" charset="0"/>
              </a:rPr>
              <a:t>Schlager</a:t>
            </a:r>
            <a:r>
              <a:rPr lang="en-US" altLang="en-US" sz="2400" dirty="0">
                <a:latin typeface="+mn-lt"/>
                <a:cs typeface="Times New Roman" panose="02020603050405020304" pitchFamily="18" charset="0"/>
              </a:rPr>
              <a:t>, 1981) &amp; unchanged in last 30 million years</a:t>
            </a:r>
          </a:p>
          <a:p>
            <a:pPr marL="461963" indent="-461963">
              <a:lnSpc>
                <a:spcPct val="90000"/>
              </a:lnSpc>
            </a:pPr>
            <a:r>
              <a:rPr lang="en-US" altLang="en-US" sz="2400" dirty="0">
                <a:latin typeface="+mn-lt"/>
                <a:cs typeface="Times New Roman" panose="02020603050405020304" pitchFamily="18" charset="0"/>
              </a:rPr>
              <a:t>Pulses of progradation coincide with third-order sea level fluctuations</a:t>
            </a:r>
          </a:p>
          <a:p>
            <a:pPr marL="461963" indent="-461963">
              <a:lnSpc>
                <a:spcPct val="90000"/>
              </a:lnSpc>
            </a:pPr>
            <a:r>
              <a:rPr lang="en-US" altLang="en-US" sz="2400" dirty="0" err="1">
                <a:latin typeface="+mn-lt"/>
                <a:cs typeface="Times New Roman" panose="02020603050405020304" pitchFamily="18" charset="0"/>
              </a:rPr>
              <a:t>Offbank</a:t>
            </a:r>
            <a:r>
              <a:rPr lang="en-US" altLang="en-US" sz="2400" dirty="0">
                <a:latin typeface="+mn-lt"/>
                <a:cs typeface="Times New Roman" panose="02020603050405020304" pitchFamily="18" charset="0"/>
              </a:rPr>
              <a:t> transport is mechanism that supplies sediment to slopes (Hine et al., 1981)</a:t>
            </a:r>
          </a:p>
          <a:p>
            <a:pPr marL="461963" indent="-461963">
              <a:lnSpc>
                <a:spcPct val="90000"/>
              </a:lnSpc>
            </a:pPr>
            <a:r>
              <a:rPr lang="en-US" altLang="en-US" sz="2400" dirty="0" err="1">
                <a:latin typeface="+mn-lt"/>
                <a:cs typeface="Times New Roman" panose="02020603050405020304" pitchFamily="18" charset="0"/>
              </a:rPr>
              <a:t>Offbank</a:t>
            </a:r>
            <a:r>
              <a:rPr lang="en-US" altLang="en-US" sz="2400" dirty="0">
                <a:latin typeface="+mn-lt"/>
                <a:cs typeface="Times New Roman" panose="02020603050405020304" pitchFamily="18" charset="0"/>
              </a:rPr>
              <a:t> transport is from east to west on leeside of platform (Hine et al., 1981)</a:t>
            </a:r>
          </a:p>
          <a:p>
            <a:pPr marL="461963" indent="-461963">
              <a:lnSpc>
                <a:spcPct val="90000"/>
              </a:lnSpc>
            </a:pPr>
            <a:r>
              <a:rPr lang="en-US" altLang="en-US" sz="2400" dirty="0">
                <a:latin typeface="+mn-lt"/>
                <a:cs typeface="Times New Roman" panose="02020603050405020304" pitchFamily="18" charset="0"/>
              </a:rPr>
              <a:t>Space reduced on slope prerequisite for progradation</a:t>
            </a:r>
          </a:p>
          <a:p>
            <a:pPr marL="461963" indent="-461963">
              <a:lnSpc>
                <a:spcPct val="90000"/>
              </a:lnSpc>
            </a:pPr>
            <a:r>
              <a:rPr lang="en-US" altLang="en-US" sz="2400" dirty="0">
                <a:latin typeface="+mn-lt"/>
                <a:cs typeface="Times New Roman" panose="02020603050405020304" pitchFamily="18" charset="0"/>
              </a:rPr>
              <a:t>Different basin widths &amp;  depths result in different timings for progradation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37066" y="254001"/>
            <a:ext cx="9668933" cy="609600"/>
          </a:xfrm>
        </p:spPr>
        <p:txBody>
          <a:bodyPr>
            <a:noAutofit/>
          </a:bodyPr>
          <a:lstStyle/>
          <a:p>
            <a:r>
              <a:rPr lang="en-US" altLang="en-US" sz="4000" b="1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Carbonate Example </a:t>
            </a:r>
            <a:r>
              <a:rPr lang="en-US" altLang="en-US" sz="4000" b="1" dirty="0" smtClean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– Simulation West Andros </a:t>
            </a:r>
            <a:endParaRPr lang="en-US" altLang="en-US" sz="4000" b="1" dirty="0">
              <a:solidFill>
                <a:schemeClr val="tx2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42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955" grpId="0" autoUpdateAnimBg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050"/>
          <p:cNvSpPr>
            <a:spLocks noGrp="1" noChangeArrowheads="1"/>
          </p:cNvSpPr>
          <p:nvPr>
            <p:ph type="title"/>
          </p:nvPr>
        </p:nvSpPr>
        <p:spPr>
          <a:xfrm>
            <a:off x="304800" y="254000"/>
            <a:ext cx="8991600" cy="609600"/>
          </a:xfrm>
        </p:spPr>
        <p:txBody>
          <a:bodyPr>
            <a:noAutofit/>
          </a:bodyPr>
          <a:lstStyle/>
          <a:p>
            <a:pPr algn="l"/>
            <a:r>
              <a:rPr lang="en-US" altLang="en-US" sz="4000" b="1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Carbonate/Clastic Example - Simulation</a:t>
            </a:r>
          </a:p>
        </p:txBody>
      </p:sp>
      <p:sp>
        <p:nvSpPr>
          <p:cNvPr id="385027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419100" y="2362200"/>
            <a:ext cx="9029700" cy="3924300"/>
          </a:xfrm>
        </p:spPr>
        <p:txBody>
          <a:bodyPr>
            <a:normAutofit/>
          </a:bodyPr>
          <a:lstStyle/>
          <a:p>
            <a:pPr marL="461963" indent="-461963"/>
            <a:r>
              <a:rPr lang="en-US" altLang="en-US" sz="2400" dirty="0" err="1">
                <a:latin typeface="+mn-lt"/>
              </a:rPr>
              <a:t>Eustastic</a:t>
            </a:r>
            <a:r>
              <a:rPr lang="en-US" altLang="en-US" sz="2400" dirty="0">
                <a:latin typeface="+mn-lt"/>
              </a:rPr>
              <a:t> events produce distinct responses in a mixed clastic/ carbonate margin</a:t>
            </a:r>
          </a:p>
          <a:p>
            <a:pPr marL="461963" indent="-461963"/>
            <a:r>
              <a:rPr lang="en-US" altLang="en-US" sz="2400" dirty="0">
                <a:latin typeface="+mn-lt"/>
              </a:rPr>
              <a:t>Tectonic movement &amp; rates of mixed clastic/carbonate accumulation effect sediment geometries of simulation</a:t>
            </a:r>
          </a:p>
          <a:p>
            <a:pPr marL="461963" indent="-461963"/>
            <a:r>
              <a:rPr lang="en-US" altLang="en-US" sz="2400" dirty="0">
                <a:latin typeface="+mn-lt"/>
              </a:rPr>
              <a:t>Initial basin surface changes elevation in response to tectonic movement</a:t>
            </a:r>
          </a:p>
          <a:p>
            <a:pPr marL="461963" indent="-461963"/>
            <a:r>
              <a:rPr lang="en-US" altLang="en-US" sz="2400" dirty="0">
                <a:latin typeface="+mn-lt"/>
              </a:rPr>
              <a:t>Changes in eustatic position &amp; rates sedimentation effect platform architecture </a:t>
            </a:r>
          </a:p>
          <a:p>
            <a:pPr marL="461963" indent="-461963"/>
            <a:r>
              <a:rPr lang="en-US" altLang="en-US" sz="2400" dirty="0">
                <a:latin typeface="+mn-lt"/>
              </a:rPr>
              <a:t>Examine Upper Jurassic &amp; Lower Cretaceous of </a:t>
            </a:r>
            <a:r>
              <a:rPr lang="en-US" altLang="en-US" sz="2400" dirty="0" err="1">
                <a:latin typeface="+mn-lt"/>
              </a:rPr>
              <a:t>Haq</a:t>
            </a:r>
            <a:r>
              <a:rPr lang="en-US" altLang="en-US" sz="2400" dirty="0">
                <a:latin typeface="+mn-lt"/>
              </a:rPr>
              <a:t> et al 1987 eustatic chart and compare to each </a:t>
            </a:r>
            <a:r>
              <a:rPr lang="en-US" altLang="en-US" sz="2400" dirty="0" err="1">
                <a:latin typeface="+mn-lt"/>
              </a:rPr>
              <a:t>Neuquen</a:t>
            </a:r>
            <a:r>
              <a:rPr lang="en-US" altLang="en-US" sz="2400" dirty="0">
                <a:latin typeface="+mn-lt"/>
              </a:rPr>
              <a:t> Basin sequence</a:t>
            </a:r>
          </a:p>
        </p:txBody>
      </p:sp>
      <p:sp>
        <p:nvSpPr>
          <p:cNvPr id="385028" name="Text Box 2052"/>
          <p:cNvSpPr txBox="1">
            <a:spLocks noChangeArrowheads="1"/>
          </p:cNvSpPr>
          <p:nvPr/>
        </p:nvSpPr>
        <p:spPr bwMode="auto">
          <a:xfrm>
            <a:off x="304800" y="1087735"/>
            <a:ext cx="7620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2400" b="0" dirty="0">
                <a:solidFill>
                  <a:schemeClr val="tx2"/>
                </a:solidFill>
                <a:latin typeface="+mn-lt"/>
              </a:rPr>
              <a:t>Gain experience with simulating carbonate &amp; clastic sedimentation, &amp; see how distinct architectures, clastic &amp; carbonate sequences, are tied to eustatic events in </a:t>
            </a:r>
            <a:r>
              <a:rPr lang="en-US" altLang="en-US" sz="2400" b="0" dirty="0" err="1">
                <a:solidFill>
                  <a:schemeClr val="tx2"/>
                </a:solidFill>
                <a:latin typeface="+mn-lt"/>
              </a:rPr>
              <a:t>Neuquen</a:t>
            </a:r>
            <a:r>
              <a:rPr lang="en-US" altLang="en-US" sz="2400" b="0" dirty="0">
                <a:solidFill>
                  <a:schemeClr val="tx2"/>
                </a:solidFill>
                <a:latin typeface="+mn-lt"/>
              </a:rPr>
              <a:t> Basin. See how:</a:t>
            </a:r>
          </a:p>
        </p:txBody>
      </p:sp>
    </p:spTree>
    <p:extLst>
      <p:ext uri="{BB962C8B-B14F-4D97-AF65-F5344CB8AC3E}">
        <p14:creationId xmlns:p14="http://schemas.microsoft.com/office/powerpoint/2010/main" val="26017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63701"/>
            <a:ext cx="9448800" cy="4588933"/>
          </a:xfrm>
        </p:spPr>
        <p:txBody>
          <a:bodyPr/>
          <a:lstStyle/>
          <a:p>
            <a:pPr marL="461963" indent="-461963">
              <a:lnSpc>
                <a:spcPct val="80000"/>
              </a:lnSpc>
            </a:pPr>
            <a:r>
              <a:rPr lang="en-US" altLang="en-US" sz="2400" dirty="0">
                <a:latin typeface="+mn-lt"/>
              </a:rPr>
              <a:t>Derive initial basin surface by modifying existing files using </a:t>
            </a:r>
            <a:r>
              <a:rPr lang="en-US" altLang="en-US" sz="2400" dirty="0" err="1">
                <a:latin typeface="+mn-lt"/>
              </a:rPr>
              <a:t>paleobathymetry</a:t>
            </a:r>
            <a:r>
              <a:rPr lang="en-US" altLang="en-US" sz="2400" dirty="0">
                <a:latin typeface="+mn-lt"/>
              </a:rPr>
              <a:t> at start of simulation </a:t>
            </a:r>
          </a:p>
          <a:p>
            <a:pPr marL="461963" indent="-461963">
              <a:lnSpc>
                <a:spcPct val="80000"/>
              </a:lnSpc>
            </a:pPr>
            <a:r>
              <a:rPr lang="en-US" altLang="en-US" sz="2400" dirty="0">
                <a:latin typeface="+mn-lt"/>
              </a:rPr>
              <a:t>Use original shape of basin &amp; geometry of sedimentary fill seen on the well cross-section</a:t>
            </a:r>
          </a:p>
          <a:p>
            <a:pPr marL="461963" indent="-461963">
              <a:lnSpc>
                <a:spcPct val="80000"/>
              </a:lnSpc>
            </a:pPr>
            <a:r>
              <a:rPr lang="en-US" altLang="en-US" sz="2400" dirty="0">
                <a:latin typeface="+mn-lt"/>
              </a:rPr>
              <a:t>Next define tectonic history &amp; run simulation with no sediment to match evolved shape of initial basin surface with well cross-section</a:t>
            </a:r>
          </a:p>
          <a:p>
            <a:pPr marL="461963" indent="-461963">
              <a:lnSpc>
                <a:spcPct val="80000"/>
              </a:lnSpc>
            </a:pPr>
            <a:r>
              <a:rPr lang="en-US" altLang="en-US" sz="2400" dirty="0">
                <a:latin typeface="+mn-lt"/>
              </a:rPr>
              <a:t>From subsidence history of cross-section note how tectonic behavior controls accommodation of basin</a:t>
            </a:r>
          </a:p>
          <a:p>
            <a:pPr marL="461963" indent="-461963">
              <a:lnSpc>
                <a:spcPct val="80000"/>
              </a:lnSpc>
            </a:pPr>
            <a:r>
              <a:rPr lang="en-US" altLang="en-US" sz="2400" dirty="0">
                <a:latin typeface="+mn-lt"/>
              </a:rPr>
              <a:t>Vary rates of deposition, distances of transport, &amp; angles of repose &amp; deposition as function of Upper Jurassic &amp; Lower Cretaceous of </a:t>
            </a:r>
            <a:r>
              <a:rPr lang="en-US" altLang="en-US" sz="2400" dirty="0" err="1">
                <a:latin typeface="+mn-lt"/>
              </a:rPr>
              <a:t>Haq</a:t>
            </a:r>
            <a:r>
              <a:rPr lang="en-US" altLang="en-US" sz="2400" dirty="0">
                <a:latin typeface="+mn-lt"/>
              </a:rPr>
              <a:t> et al 1987 eustatic chart to best match of gross simulation geometries with well cross-section</a:t>
            </a:r>
          </a:p>
          <a:p>
            <a:pPr marL="461963" indent="-461963">
              <a:lnSpc>
                <a:spcPct val="80000"/>
              </a:lnSpc>
            </a:pPr>
            <a:r>
              <a:rPr lang="en-US" altLang="en-US" sz="2400" dirty="0">
                <a:latin typeface="+mn-lt"/>
              </a:rPr>
              <a:t>Vary rates of benthic and pelagic accumulation &amp; set parameters to match carbonate geometries</a:t>
            </a:r>
          </a:p>
        </p:txBody>
      </p:sp>
      <p:sp>
        <p:nvSpPr>
          <p:cNvPr id="391172" name="Text Box 4"/>
          <p:cNvSpPr txBox="1">
            <a:spLocks noChangeArrowheads="1"/>
          </p:cNvSpPr>
          <p:nvPr/>
        </p:nvSpPr>
        <p:spPr bwMode="auto">
          <a:xfrm>
            <a:off x="228600" y="1202036"/>
            <a:ext cx="7620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2400" i="1" dirty="0">
                <a:solidFill>
                  <a:schemeClr val="tx2"/>
                </a:solidFill>
                <a:latin typeface="+mn-lt"/>
              </a:rPr>
              <a:t>Initiate simulation of </a:t>
            </a:r>
            <a:r>
              <a:rPr lang="en-US" altLang="en-US" sz="2400" i="1" dirty="0" err="1">
                <a:solidFill>
                  <a:schemeClr val="tx2"/>
                </a:solidFill>
                <a:latin typeface="+mn-lt"/>
              </a:rPr>
              <a:t>Neuquen</a:t>
            </a:r>
            <a:r>
              <a:rPr lang="en-US" altLang="en-US" sz="2400" i="1" dirty="0">
                <a:solidFill>
                  <a:schemeClr val="tx2"/>
                </a:solidFill>
                <a:latin typeface="+mn-lt"/>
              </a:rPr>
              <a:t> Basin:</a:t>
            </a:r>
          </a:p>
        </p:txBody>
      </p:sp>
      <p:sp>
        <p:nvSpPr>
          <p:cNvPr id="6" name="Rectangle 2050"/>
          <p:cNvSpPr>
            <a:spLocks noGrp="1" noChangeArrowheads="1"/>
          </p:cNvSpPr>
          <p:nvPr>
            <p:ph type="title"/>
          </p:nvPr>
        </p:nvSpPr>
        <p:spPr>
          <a:xfrm>
            <a:off x="304800" y="254000"/>
            <a:ext cx="8991600" cy="609600"/>
          </a:xfrm>
        </p:spPr>
        <p:txBody>
          <a:bodyPr>
            <a:noAutofit/>
          </a:bodyPr>
          <a:lstStyle/>
          <a:p>
            <a:pPr algn="l"/>
            <a:r>
              <a:rPr lang="en-US" altLang="en-US" sz="4000" b="1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Carbonate/Clastic Example - Simulation</a:t>
            </a:r>
          </a:p>
        </p:txBody>
      </p:sp>
    </p:spTree>
    <p:extLst>
      <p:ext uri="{BB962C8B-B14F-4D97-AF65-F5344CB8AC3E}">
        <p14:creationId xmlns:p14="http://schemas.microsoft.com/office/powerpoint/2010/main" val="335336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967" y="1176867"/>
            <a:ext cx="9889067" cy="5867400"/>
          </a:xfrm>
        </p:spPr>
        <p:txBody>
          <a:bodyPr/>
          <a:lstStyle/>
          <a:p>
            <a:pPr marL="461963" indent="-461963">
              <a:lnSpc>
                <a:spcPct val="80000"/>
              </a:lnSpc>
            </a:pPr>
            <a:r>
              <a:rPr lang="en-US" altLang="en-US" sz="2000" dirty="0" err="1"/>
              <a:t>Neuquen</a:t>
            </a:r>
            <a:r>
              <a:rPr lang="en-US" altLang="en-US" sz="2000" dirty="0"/>
              <a:t> Basin second most prolific hydrocarbon producer in Argentina located in west-central Argentina in a Jurassic-Cretaceous rifted depositional basin</a:t>
            </a:r>
          </a:p>
          <a:p>
            <a:pPr marL="461963" indent="-461963">
              <a:lnSpc>
                <a:spcPct val="80000"/>
              </a:lnSpc>
            </a:pPr>
            <a:r>
              <a:rPr lang="en-US" altLang="en-US" sz="2000" dirty="0"/>
              <a:t>Sediments thicken to west &amp; northwest with a </a:t>
            </a:r>
            <a:r>
              <a:rPr lang="en-US" altLang="en-US" sz="2000" dirty="0" err="1"/>
              <a:t>clinoform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depositonal</a:t>
            </a:r>
            <a:r>
              <a:rPr lang="en-US" altLang="en-US" sz="2000" dirty="0"/>
              <a:t> pattern, western boundary terminated against the north-south Tertiary structures of Andes </a:t>
            </a:r>
            <a:r>
              <a:rPr lang="en-US" altLang="en-US" sz="2000" dirty="0" err="1"/>
              <a:t>Mtns</a:t>
            </a:r>
            <a:endParaRPr lang="en-US" altLang="en-US" sz="2000" dirty="0"/>
          </a:p>
          <a:p>
            <a:pPr marL="461963" indent="-461963">
              <a:lnSpc>
                <a:spcPct val="80000"/>
              </a:lnSpc>
            </a:pPr>
            <a:r>
              <a:rPr lang="en-US" altLang="en-US" sz="2000" dirty="0"/>
              <a:t>Thick portions of successive sequences are displaced laterally by strongly prograding pattern of basin fill &amp; clear </a:t>
            </a:r>
            <a:r>
              <a:rPr lang="en-US" altLang="en-US" sz="2000" dirty="0" err="1"/>
              <a:t>clinoform</a:t>
            </a:r>
            <a:r>
              <a:rPr lang="en-US" altLang="en-US" sz="2000" dirty="0"/>
              <a:t> tops that define sequence boundaries</a:t>
            </a:r>
          </a:p>
          <a:p>
            <a:pPr marL="461963" indent="-461963">
              <a:lnSpc>
                <a:spcPct val="80000"/>
              </a:lnSpc>
            </a:pPr>
            <a:r>
              <a:rPr lang="en-US" altLang="en-US" sz="2000" dirty="0" err="1"/>
              <a:t>Mitchum</a:t>
            </a:r>
            <a:r>
              <a:rPr lang="en-US" altLang="en-US" sz="2000" dirty="0"/>
              <a:t> and </a:t>
            </a:r>
            <a:r>
              <a:rPr lang="en-US" altLang="en-US" sz="2000" dirty="0" err="1"/>
              <a:t>Uliana</a:t>
            </a:r>
            <a:r>
              <a:rPr lang="en-US" altLang="en-US" sz="2000" dirty="0"/>
              <a:t> (1985) established sequence stratigraphy of Tithonian, </a:t>
            </a:r>
            <a:r>
              <a:rPr lang="en-US" altLang="en-US" sz="2000" dirty="0" err="1"/>
              <a:t>Berriasian</a:t>
            </a:r>
            <a:r>
              <a:rPr lang="en-US" altLang="en-US" sz="2000" dirty="0"/>
              <a:t>, &amp; </a:t>
            </a:r>
            <a:r>
              <a:rPr lang="en-US" altLang="en-US" sz="2000" dirty="0" err="1"/>
              <a:t>Valanginian</a:t>
            </a:r>
            <a:r>
              <a:rPr lang="en-US" altLang="en-US" sz="2000" dirty="0"/>
              <a:t> mixed clastic/carbonate, subdivided into series of nine depositional sequences (units A-J) of the Loma </a:t>
            </a:r>
            <a:r>
              <a:rPr lang="en-US" altLang="en-US" sz="2000" dirty="0" err="1"/>
              <a:t>Montosa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Quintuco</a:t>
            </a:r>
            <a:r>
              <a:rPr lang="en-US" altLang="en-US" sz="2000" dirty="0"/>
              <a:t>, &amp; </a:t>
            </a:r>
            <a:r>
              <a:rPr lang="en-US" altLang="en-US" sz="2000" dirty="0" err="1"/>
              <a:t>Vaca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Muerta</a:t>
            </a:r>
            <a:r>
              <a:rPr lang="en-US" altLang="en-US" sz="2000" dirty="0"/>
              <a:t> Formations (-138 Ma to -120 Ma)</a:t>
            </a:r>
          </a:p>
          <a:p>
            <a:pPr marL="461963" indent="-461963">
              <a:lnSpc>
                <a:spcPct val="80000"/>
              </a:lnSpc>
            </a:pPr>
            <a:r>
              <a:rPr lang="en-US" altLang="en-US" sz="2000" dirty="0"/>
              <a:t>Subsidence histories for </a:t>
            </a:r>
            <a:r>
              <a:rPr lang="en-US" altLang="en-US" sz="2000" dirty="0" err="1"/>
              <a:t>Neuquen</a:t>
            </a:r>
            <a:r>
              <a:rPr lang="en-US" altLang="en-US" sz="2000" dirty="0"/>
              <a:t> wells suggest a slow &amp; constant rate of thermal subsidence</a:t>
            </a:r>
          </a:p>
          <a:p>
            <a:pPr marL="461963" indent="-461963">
              <a:lnSpc>
                <a:spcPct val="80000"/>
              </a:lnSpc>
            </a:pPr>
            <a:r>
              <a:rPr lang="en-US" altLang="en-US" sz="2000" dirty="0"/>
              <a:t>Siliciclastic sediment influx was fairly constant &amp; moderately low, with abundant autochthonous shallow water carbonate deposits that included </a:t>
            </a:r>
            <a:r>
              <a:rPr lang="en-US" altLang="en-US" sz="2000" dirty="0" err="1"/>
              <a:t>oolites</a:t>
            </a:r>
            <a:endParaRPr lang="en-US" altLang="en-US" sz="2000" dirty="0"/>
          </a:p>
          <a:p>
            <a:pPr marL="461963" indent="-461963">
              <a:lnSpc>
                <a:spcPct val="80000"/>
              </a:lnSpc>
            </a:pPr>
            <a:r>
              <a:rPr lang="en-US" altLang="en-US" sz="2000" dirty="0"/>
              <a:t>In the late Cretaceous a thick unit of red beds was deposited in a broad poorly defined basin</a:t>
            </a:r>
          </a:p>
        </p:txBody>
      </p:sp>
      <p:sp>
        <p:nvSpPr>
          <p:cNvPr id="5" name="Rectangle 2050"/>
          <p:cNvSpPr>
            <a:spLocks noGrp="1" noChangeArrowheads="1"/>
          </p:cNvSpPr>
          <p:nvPr>
            <p:ph type="title"/>
          </p:nvPr>
        </p:nvSpPr>
        <p:spPr>
          <a:xfrm>
            <a:off x="304800" y="254000"/>
            <a:ext cx="8991600" cy="609600"/>
          </a:xfrm>
        </p:spPr>
        <p:txBody>
          <a:bodyPr>
            <a:noAutofit/>
          </a:bodyPr>
          <a:lstStyle/>
          <a:p>
            <a:pPr algn="l"/>
            <a:r>
              <a:rPr lang="en-US" altLang="en-US" sz="4000" b="1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Carbonate/Clastic Example - Simulation</a:t>
            </a:r>
          </a:p>
        </p:txBody>
      </p:sp>
    </p:spTree>
    <p:extLst>
      <p:ext uri="{BB962C8B-B14F-4D97-AF65-F5344CB8AC3E}">
        <p14:creationId xmlns:p14="http://schemas.microsoft.com/office/powerpoint/2010/main" val="173090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charRg st="0" end="16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charRg st="165" end="3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charRg st="360" end="5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charRg st="526" end="8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charRg st="827" end="9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charRg st="921" end="107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charRg st="1076" end="108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50"/>
          <p:cNvSpPr>
            <a:spLocks noGrp="1" noChangeArrowheads="1"/>
          </p:cNvSpPr>
          <p:nvPr>
            <p:ph type="title"/>
          </p:nvPr>
        </p:nvSpPr>
        <p:spPr>
          <a:xfrm>
            <a:off x="304800" y="254000"/>
            <a:ext cx="8991600" cy="609600"/>
          </a:xfrm>
        </p:spPr>
        <p:txBody>
          <a:bodyPr>
            <a:noAutofit/>
          </a:bodyPr>
          <a:lstStyle/>
          <a:p>
            <a:pPr algn="l"/>
            <a:r>
              <a:rPr lang="en-US" altLang="en-US" sz="4000" b="1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Carbonate/Clastic Example - Simulation</a:t>
            </a:r>
          </a:p>
        </p:txBody>
      </p:sp>
      <p:pic>
        <p:nvPicPr>
          <p:cNvPr id="5" name="Picture 4" descr="Nequen Basin Location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3228" y="1056132"/>
            <a:ext cx="7019544" cy="580186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73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50"/>
          <p:cNvSpPr>
            <a:spLocks noGrp="1" noChangeArrowheads="1"/>
          </p:cNvSpPr>
          <p:nvPr>
            <p:ph type="title"/>
          </p:nvPr>
        </p:nvSpPr>
        <p:spPr>
          <a:xfrm>
            <a:off x="304800" y="254000"/>
            <a:ext cx="8991600" cy="609600"/>
          </a:xfrm>
        </p:spPr>
        <p:txBody>
          <a:bodyPr>
            <a:noAutofit/>
          </a:bodyPr>
          <a:lstStyle/>
          <a:p>
            <a:pPr algn="l"/>
            <a:r>
              <a:rPr lang="en-US" altLang="en-US" sz="4000" b="1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Carbonate/Clastic Example - Simulation</a:t>
            </a:r>
          </a:p>
        </p:txBody>
      </p:sp>
      <p:pic>
        <p:nvPicPr>
          <p:cNvPr id="7" name="Picture 5" descr="Neuquen Xsection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350" y="1752600"/>
            <a:ext cx="8915400" cy="3822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176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atJurE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80793" y="1066800"/>
            <a:ext cx="3192399" cy="576072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2050"/>
          <p:cNvSpPr txBox="1">
            <a:spLocks noChangeArrowheads="1"/>
          </p:cNvSpPr>
          <p:nvPr/>
        </p:nvSpPr>
        <p:spPr>
          <a:xfrm>
            <a:off x="304800" y="254000"/>
            <a:ext cx="8991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baseline="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en-US" altLang="en-US" sz="4000" b="1" smtClean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Carbonate/Clastic Example - Simulation</a:t>
            </a:r>
            <a:endParaRPr kumimoji="0" lang="en-US" altLang="en-US" sz="4000" b="1" dirty="0">
              <a:solidFill>
                <a:schemeClr val="tx2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03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quen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3198" y="1078440"/>
            <a:ext cx="7086600" cy="5292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2050"/>
          <p:cNvSpPr txBox="1">
            <a:spLocks noChangeArrowheads="1"/>
          </p:cNvSpPr>
          <p:nvPr/>
        </p:nvSpPr>
        <p:spPr>
          <a:xfrm>
            <a:off x="304800" y="254000"/>
            <a:ext cx="8991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baseline="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en-US" altLang="en-US" sz="4000" b="1" smtClean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Carbonate/Clastic Example - Simulation</a:t>
            </a:r>
            <a:endParaRPr kumimoji="0" lang="en-US" altLang="en-US" sz="4000" b="1" dirty="0">
              <a:solidFill>
                <a:schemeClr val="tx2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1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184858"/>
            <a:ext cx="9228667" cy="4072468"/>
          </a:xfrm>
        </p:spPr>
        <p:txBody>
          <a:bodyPr/>
          <a:lstStyle/>
          <a:p>
            <a:pPr marL="461963" indent="-461963">
              <a:lnSpc>
                <a:spcPct val="90000"/>
              </a:lnSpc>
            </a:pPr>
            <a:r>
              <a:rPr lang="en-US" altLang="en-US" sz="2400" b="1" dirty="0" err="1">
                <a:latin typeface="+mn-lt"/>
              </a:rPr>
              <a:t>Eustastic</a:t>
            </a:r>
            <a:r>
              <a:rPr lang="en-US" altLang="en-US" sz="2400" b="1" dirty="0">
                <a:latin typeface="+mn-lt"/>
              </a:rPr>
              <a:t> events produce distinct responses in a mixed clastic/ carbonate margin</a:t>
            </a:r>
          </a:p>
          <a:p>
            <a:pPr marL="461963" indent="-461963">
              <a:lnSpc>
                <a:spcPct val="90000"/>
              </a:lnSpc>
            </a:pPr>
            <a:r>
              <a:rPr lang="en-US" altLang="en-US" sz="2400" b="1" dirty="0">
                <a:latin typeface="+mn-lt"/>
              </a:rPr>
              <a:t>Tectonic movement &amp; rates of mixed clastic/carbonate accumulation effect sediment geometries of simulation</a:t>
            </a:r>
          </a:p>
          <a:p>
            <a:pPr marL="461963" indent="-461963">
              <a:lnSpc>
                <a:spcPct val="90000"/>
              </a:lnSpc>
            </a:pPr>
            <a:r>
              <a:rPr lang="en-US" altLang="en-US" sz="2400" b="1" dirty="0">
                <a:latin typeface="+mn-lt"/>
              </a:rPr>
              <a:t>Initial basin surface changes elevation in response to tectonic movement</a:t>
            </a:r>
          </a:p>
          <a:p>
            <a:pPr marL="461963" indent="-461963">
              <a:lnSpc>
                <a:spcPct val="90000"/>
              </a:lnSpc>
            </a:pPr>
            <a:r>
              <a:rPr lang="en-US" altLang="en-US" sz="2400" b="1" dirty="0">
                <a:latin typeface="+mn-lt"/>
              </a:rPr>
              <a:t>Changes in eustatic position &amp; rates sedimentation effect platform architecture </a:t>
            </a:r>
          </a:p>
          <a:p>
            <a:pPr marL="461963" indent="-461963">
              <a:lnSpc>
                <a:spcPct val="90000"/>
              </a:lnSpc>
            </a:pPr>
            <a:r>
              <a:rPr lang="en-US" altLang="en-US" sz="2400" b="1" dirty="0">
                <a:latin typeface="+mn-lt"/>
              </a:rPr>
              <a:t>Seen how Upper Jurassic &amp; Lower Cretaceous of </a:t>
            </a:r>
            <a:r>
              <a:rPr lang="en-US" altLang="en-US" sz="2400" b="1" dirty="0" err="1">
                <a:latin typeface="+mn-lt"/>
              </a:rPr>
              <a:t>Haq</a:t>
            </a:r>
            <a:r>
              <a:rPr lang="en-US" altLang="en-US" sz="2400" b="1" dirty="0">
                <a:latin typeface="+mn-lt"/>
              </a:rPr>
              <a:t> et al 1987 eustatic chart may control character of </a:t>
            </a:r>
            <a:r>
              <a:rPr lang="en-US" altLang="en-US" sz="2400" b="1" dirty="0" err="1">
                <a:latin typeface="+mn-lt"/>
              </a:rPr>
              <a:t>Neuquen</a:t>
            </a:r>
            <a:r>
              <a:rPr lang="en-US" altLang="en-US" sz="2400" b="1" dirty="0">
                <a:latin typeface="+mn-lt"/>
              </a:rPr>
              <a:t> Basin sedimentary sequence</a:t>
            </a:r>
          </a:p>
        </p:txBody>
      </p:sp>
      <p:sp>
        <p:nvSpPr>
          <p:cNvPr id="394244" name="Text Box 4"/>
          <p:cNvSpPr txBox="1">
            <a:spLocks noChangeArrowheads="1"/>
          </p:cNvSpPr>
          <p:nvPr/>
        </p:nvSpPr>
        <p:spPr bwMode="auto">
          <a:xfrm>
            <a:off x="114300" y="1057873"/>
            <a:ext cx="9677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en-US" sz="2400" i="1" dirty="0">
                <a:solidFill>
                  <a:schemeClr val="tx2"/>
                </a:solidFill>
                <a:latin typeface="+mn-lt"/>
              </a:rPr>
              <a:t>Experienced simulating carbonate &amp; clastic sedimentation &amp; seen how distinct architectures, clastic &amp; carbonate sequences are tied to eustatic events in </a:t>
            </a:r>
            <a:r>
              <a:rPr lang="en-US" altLang="en-US" sz="2400" i="1" dirty="0" err="1">
                <a:solidFill>
                  <a:schemeClr val="tx2"/>
                </a:solidFill>
                <a:latin typeface="+mn-lt"/>
              </a:rPr>
              <a:t>Neuquen</a:t>
            </a:r>
            <a:r>
              <a:rPr lang="en-US" altLang="en-US" sz="2400" i="1" dirty="0">
                <a:solidFill>
                  <a:schemeClr val="tx2"/>
                </a:solidFill>
                <a:latin typeface="+mn-lt"/>
              </a:rPr>
              <a:t> Basin. Seen how:</a:t>
            </a:r>
          </a:p>
        </p:txBody>
      </p:sp>
      <p:sp>
        <p:nvSpPr>
          <p:cNvPr id="6" name="Rectangle 2050"/>
          <p:cNvSpPr>
            <a:spLocks noGrp="1" noChangeArrowheads="1"/>
          </p:cNvSpPr>
          <p:nvPr>
            <p:ph type="title"/>
          </p:nvPr>
        </p:nvSpPr>
        <p:spPr>
          <a:xfrm>
            <a:off x="304800" y="254000"/>
            <a:ext cx="8991600" cy="609600"/>
          </a:xfrm>
        </p:spPr>
        <p:txBody>
          <a:bodyPr>
            <a:noAutofit/>
          </a:bodyPr>
          <a:lstStyle/>
          <a:p>
            <a:pPr algn="l"/>
            <a:r>
              <a:rPr lang="en-US" altLang="en-US" sz="4000" b="1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Carbonate/Clastic Example - Simulation</a:t>
            </a:r>
          </a:p>
        </p:txBody>
      </p:sp>
    </p:spTree>
    <p:extLst>
      <p:ext uri="{BB962C8B-B14F-4D97-AF65-F5344CB8AC3E}">
        <p14:creationId xmlns:p14="http://schemas.microsoft.com/office/powerpoint/2010/main" val="410812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>
                                            <p:txEl>
                                              <p:charRg st="342" end="4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35604"/>
            <a:ext cx="9245600" cy="4419600"/>
          </a:xfrm>
        </p:spPr>
        <p:txBody>
          <a:bodyPr/>
          <a:lstStyle/>
          <a:p>
            <a:r>
              <a:rPr lang="en-US" altLang="ko-KR" dirty="0">
                <a:latin typeface="Palatino" charset="0"/>
                <a:ea typeface="Gulim" panose="020B0600000101010101" pitchFamily="34" charset="-127"/>
              </a:rPr>
              <a:t>Carbonate models are a mix of process driven empirical, and deterministic</a:t>
            </a:r>
          </a:p>
          <a:p>
            <a:r>
              <a:rPr lang="en-US" altLang="ko-KR" dirty="0">
                <a:latin typeface="Palatino" charset="0"/>
                <a:ea typeface="Gulim" panose="020B0600000101010101" pitchFamily="34" charset="-127"/>
              </a:rPr>
              <a:t>Input variables are know but their value has to inferred from the geologic record</a:t>
            </a:r>
          </a:p>
          <a:p>
            <a:r>
              <a:rPr lang="en-US" altLang="ko-KR" dirty="0">
                <a:latin typeface="Palatino" charset="0"/>
                <a:ea typeface="Gulim" panose="020B0600000101010101" pitchFamily="34" charset="-127"/>
              </a:rPr>
              <a:t>Carbonate models are going 3D</a:t>
            </a:r>
          </a:p>
          <a:p>
            <a:r>
              <a:rPr lang="en-US" altLang="ko-KR" dirty="0">
                <a:latin typeface="Palatino" charset="0"/>
                <a:ea typeface="Gulim" panose="020B0600000101010101" pitchFamily="34" charset="-127"/>
              </a:rPr>
              <a:t>Subsurface models commonly oil field based</a:t>
            </a:r>
          </a:p>
          <a:p>
            <a:r>
              <a:rPr lang="en-US" altLang="ko-KR" dirty="0" err="1">
                <a:latin typeface="Palatino" charset="0"/>
                <a:ea typeface="Gulim" panose="020B0600000101010101" pitchFamily="34" charset="-127"/>
              </a:rPr>
              <a:t>Backstripped</a:t>
            </a:r>
            <a:r>
              <a:rPr lang="en-US" altLang="ko-KR" dirty="0">
                <a:latin typeface="Palatino" charset="0"/>
                <a:ea typeface="Gulim" panose="020B0600000101010101" pitchFamily="34" charset="-127"/>
              </a:rPr>
              <a:t> interpreted sections replacing models</a:t>
            </a:r>
          </a:p>
          <a:p>
            <a:r>
              <a:rPr lang="en-US" altLang="ko-KR" dirty="0">
                <a:latin typeface="Palatino" charset="0"/>
                <a:ea typeface="Gulim" panose="020B0600000101010101" pitchFamily="34" charset="-127"/>
              </a:rPr>
              <a:t>Surrealistic movies worth a thousand words</a:t>
            </a:r>
          </a:p>
        </p:txBody>
      </p:sp>
      <p:sp>
        <p:nvSpPr>
          <p:cNvPr id="659460" name="Text Box 4"/>
          <p:cNvSpPr txBox="1">
            <a:spLocks noChangeArrowheads="1"/>
          </p:cNvSpPr>
          <p:nvPr/>
        </p:nvSpPr>
        <p:spPr bwMode="auto">
          <a:xfrm>
            <a:off x="457200" y="5148590"/>
            <a:ext cx="790786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i="1" dirty="0">
                <a:solidFill>
                  <a:schemeClr val="tx2"/>
                </a:solidFill>
                <a:latin typeface="Arial" panose="020B0604020202020204" pitchFamily="34" charset="0"/>
              </a:rPr>
              <a:t>Need work with </a:t>
            </a:r>
            <a:r>
              <a:rPr lang="en-US" altLang="en-US" sz="2800" i="1" dirty="0" smtClean="0">
                <a:solidFill>
                  <a:schemeClr val="tx2"/>
                </a:solidFill>
                <a:latin typeface="Arial" panose="020B0604020202020204" pitchFamily="34" charset="0"/>
              </a:rPr>
              <a:t>example like </a:t>
            </a:r>
            <a:r>
              <a:rPr lang="en-US" altLang="en-US" sz="2800" i="1" dirty="0">
                <a:solidFill>
                  <a:schemeClr val="tx2"/>
                </a:solidFill>
                <a:latin typeface="Arial" panose="020B0604020202020204" pitchFamily="34" charset="0"/>
              </a:rPr>
              <a:t>Arabian Gulf</a:t>
            </a:r>
          </a:p>
        </p:txBody>
      </p:sp>
      <p:sp>
        <p:nvSpPr>
          <p:cNvPr id="5" name="Rectangle 2050"/>
          <p:cNvSpPr txBox="1">
            <a:spLocks noChangeArrowheads="1"/>
          </p:cNvSpPr>
          <p:nvPr/>
        </p:nvSpPr>
        <p:spPr>
          <a:xfrm>
            <a:off x="304800" y="254000"/>
            <a:ext cx="8991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baseline="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en-US" altLang="en-US" sz="4000" b="1" dirty="0" smtClean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Conclusions and Future</a:t>
            </a:r>
            <a:endParaRPr kumimoji="0" lang="en-US" altLang="en-US" sz="4000" b="1" dirty="0">
              <a:solidFill>
                <a:schemeClr val="tx2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91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5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5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5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5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5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9459" grpId="0" build="p" autoUpdateAnimBg="0"/>
    </p:bldLst>
  </p:timing>
</p:sld>
</file>

<file path=ppt/theme/theme1.xml><?xml version="1.0" encoding="utf-8"?>
<a:theme xmlns:a="http://schemas.openxmlformats.org/drawingml/2006/main" name="NExT 2012 Template">
  <a:themeElements>
    <a:clrScheme name="NExT">
      <a:dk1>
        <a:sysClr val="windowText" lastClr="000000"/>
      </a:dk1>
      <a:lt1>
        <a:sysClr val="window" lastClr="FFFFFF"/>
      </a:lt1>
      <a:dk2>
        <a:srgbClr val="003366"/>
      </a:dk2>
      <a:lt2>
        <a:srgbClr val="EEECE1"/>
      </a:lt2>
      <a:accent1>
        <a:srgbClr val="A5A5A5"/>
      </a:accent1>
      <a:accent2>
        <a:srgbClr val="336635"/>
      </a:accent2>
      <a:accent3>
        <a:srgbClr val="FFC000"/>
      </a:accent3>
      <a:accent4>
        <a:srgbClr val="FF0000"/>
      </a:accent4>
      <a:accent5>
        <a:srgbClr val="00AF00"/>
      </a:accent5>
      <a:accent6>
        <a:srgbClr val="9966FF"/>
      </a:accent6>
      <a:hlink>
        <a:srgbClr val="336699"/>
      </a:hlink>
      <a:folHlink>
        <a:srgbClr val="00B0F0"/>
      </a:folHlink>
    </a:clrScheme>
    <a:fontScheme name="NExT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8C8C8"/>
        </a:solidFill>
        <a:ln>
          <a:noFill/>
        </a:ln>
        <a:effectLst>
          <a:outerShdw blurRad="63500" dist="508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 prstMaterial="matte"/>
      </a:spPr>
      <a:bodyPr rot="0" spcFirstLastPara="0" vertOverflow="overflow" horzOverflow="overflow" vert="horz" wrap="square" lIns="36000" tIns="46800" rIns="7200" bIns="10800" numCol="1" spcCol="0" rtlCol="0" fromWordArt="0" anchor="t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 bwMode="auto">
        <a:noFill/>
        <a:ln w="9525" algn="ctr">
          <a:noFill/>
          <a:miter lim="800000"/>
          <a:headEnd/>
          <a:tailEnd/>
        </a:ln>
      </a:spPr>
      <a:bodyPr vert="horz" wrap="square" lIns="0" tIns="0" rIns="0" bIns="0" numCol="1" rtlCol="0" anchor="ctr" anchorCtr="0" compatLnSpc="1">
        <a:prstTxWarp prst="textNoShape">
          <a:avLst/>
        </a:prstTxWarp>
        <a:spAutoFit/>
      </a:bodyPr>
      <a:lstStyle>
        <a:defPPr>
          <a:defRPr b="0" dirty="0">
            <a:solidFill>
              <a:srgbClr val="060000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NExT 2012 Template</Template>
  <TotalTime>3349</TotalTime>
  <Words>4025</Words>
  <Application>Microsoft Office PowerPoint</Application>
  <PresentationFormat>A4 Paper (210x297 mm)</PresentationFormat>
  <Paragraphs>571</Paragraphs>
  <Slides>134</Slides>
  <Notes>125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134</vt:i4>
      </vt:variant>
    </vt:vector>
  </HeadingPairs>
  <TitlesOfParts>
    <vt:vector size="145" baseType="lpstr">
      <vt:lpstr>Gulim</vt:lpstr>
      <vt:lpstr>Arial</vt:lpstr>
      <vt:lpstr>Arial Narrow</vt:lpstr>
      <vt:lpstr>Calibri</vt:lpstr>
      <vt:lpstr>Geneva</vt:lpstr>
      <vt:lpstr>Helvetica</vt:lpstr>
      <vt:lpstr>Palatino</vt:lpstr>
      <vt:lpstr>Tahoma</vt:lpstr>
      <vt:lpstr>Times New Roman</vt:lpstr>
      <vt:lpstr>Wingdings</vt:lpstr>
      <vt:lpstr>NExT 2012 Template</vt:lpstr>
      <vt:lpstr>“SEDIMENTARY  SIMULATIONS &amp; SEDPAK  INTRODUCTION” </vt:lpstr>
      <vt:lpstr>Objectives</vt:lpstr>
      <vt:lpstr>Sequence Stratigraphic Principles </vt:lpstr>
      <vt:lpstr>Sequence Stratigraphic Principles </vt:lpstr>
      <vt:lpstr>Sequence Stratigraphic Principles </vt:lpstr>
      <vt:lpstr>Sequence Stratigraphic Principles </vt:lpstr>
      <vt:lpstr>Sequence Stratigraphic Principles </vt:lpstr>
      <vt:lpstr>Sequence Stratigraphic Principles </vt:lpstr>
      <vt:lpstr>Stratigraphic Interpretation Methods </vt:lpstr>
      <vt:lpstr>Why Use Simulations</vt:lpstr>
      <vt:lpstr>Establish Timing of Events</vt:lpstr>
      <vt:lpstr>Confirm Magnitude of Eustatic events</vt:lpstr>
      <vt:lpstr>Identification of Lithofacies</vt:lpstr>
      <vt:lpstr>Testing Models &amp; Interpretations</vt:lpstr>
      <vt:lpstr>Carbonate Modeling</vt:lpstr>
      <vt:lpstr>PowerPoint Presentation</vt:lpstr>
      <vt:lpstr>Role of Logic</vt:lpstr>
      <vt:lpstr>Common Themes</vt:lpstr>
      <vt:lpstr>Who are some of the carbonate modelers?</vt:lpstr>
      <vt:lpstr>Who are some of the carbonate modelers?</vt:lpstr>
      <vt:lpstr>Common Themes &amp; Future </vt:lpstr>
      <vt:lpstr>SEDPAK &amp; Carbonates </vt:lpstr>
      <vt:lpstr>Basin Sedimentary Fill - Major Controls</vt:lpstr>
      <vt:lpstr>Basin Sedimentary Fill - Major Controls</vt:lpstr>
      <vt:lpstr>Sedpak Simulation - Basin Fill – Actions/Step</vt:lpstr>
      <vt:lpstr>Steps Simulation - Sedimentary Fill</vt:lpstr>
      <vt:lpstr>Sedpak Output</vt:lpstr>
      <vt:lpstr>Sedpak Output</vt:lpstr>
      <vt:lpstr>Sedpak Launch Menu</vt:lpstr>
      <vt:lpstr>Sedpak Edit Menu</vt:lpstr>
      <vt:lpstr>Sedpak Execution Menu</vt:lpstr>
      <vt:lpstr>Sedpak Facies Menu</vt:lpstr>
      <vt:lpstr>Sedpak Open File For Execution or Edit</vt:lpstr>
      <vt:lpstr>Sedpak Initialization Menu</vt:lpstr>
      <vt:lpstr>Sedpak Launch Help Files</vt:lpstr>
      <vt:lpstr>Sedpak Setup Menu</vt:lpstr>
      <vt:lpstr>Sedpak Basin Surface Menu</vt:lpstr>
      <vt:lpstr>Sedpak Basin Surface Menu</vt:lpstr>
      <vt:lpstr>Sedpak Basin Surface Menu</vt:lpstr>
      <vt:lpstr>Sedpak Sea Level Menu</vt:lpstr>
      <vt:lpstr>Sedpak Basin Surface Menu</vt:lpstr>
      <vt:lpstr>Sedpak Composite Sea Level Menu</vt:lpstr>
      <vt:lpstr>Sedpak Basin Surface &amp; Subsidence</vt:lpstr>
      <vt:lpstr>Sedpak Subsidence Menu</vt:lpstr>
      <vt:lpstr>Sedpak Subsidence Menu</vt:lpstr>
      <vt:lpstr>Sedpak Subsidence and Faulting</vt:lpstr>
      <vt:lpstr>Sedpak Depositional Distance Menu</vt:lpstr>
      <vt:lpstr>Sedpak - Areas of Sediment Deposited </vt:lpstr>
      <vt:lpstr>Sedpak - Areas of Sediment Deposited </vt:lpstr>
      <vt:lpstr>Sedpak Clastic Supply Menu</vt:lpstr>
      <vt:lpstr>Sedpak Winnowing of Fines - Menu</vt:lpstr>
      <vt:lpstr>Sedpak Carbonate Accumulation Rates Menu</vt:lpstr>
      <vt:lpstr>Sedpak Assorted Menus</vt:lpstr>
      <vt:lpstr>Sedpak Subsidence Location Menu</vt:lpstr>
      <vt:lpstr>Sedpak Calculators Menu</vt:lpstr>
      <vt:lpstr>Sedpak – Cycle Types</vt:lpstr>
      <vt:lpstr>Sedpak – Subsidence Menu</vt:lpstr>
      <vt:lpstr>Sedpak Basin Surface Menu</vt:lpstr>
      <vt:lpstr>Sedpak Warning Notices</vt:lpstr>
      <vt:lpstr>Sedpak Shore Failure Warning</vt:lpstr>
      <vt:lpstr>Sedpak Warnings</vt:lpstr>
      <vt:lpstr>Sedpak Execution Menu</vt:lpstr>
      <vt:lpstr>Sedpak Zoom Menus</vt:lpstr>
      <vt:lpstr>Sedpak Output of Dual Screens</vt:lpstr>
      <vt:lpstr>Sedpak Execution Menu</vt:lpstr>
      <vt:lpstr>Sedpak Execution Menu</vt:lpstr>
      <vt:lpstr>Sedpak Execution Menu</vt:lpstr>
      <vt:lpstr>Sedpak Execution Menu</vt:lpstr>
      <vt:lpstr>Sedpak Execution Menu</vt:lpstr>
      <vt:lpstr>Sedpak Execution Menu</vt:lpstr>
      <vt:lpstr>Sedpak Execution Menu</vt:lpstr>
      <vt:lpstr>Sedpak Execution Menu</vt:lpstr>
      <vt:lpstr>Sedpak Execution Menu</vt:lpstr>
      <vt:lpstr>Sedpak Execution Menu</vt:lpstr>
      <vt:lpstr>Sedpak Execution Menu</vt:lpstr>
      <vt:lpstr>Sedpak Execution Menu</vt:lpstr>
      <vt:lpstr>Simulation Limitations</vt:lpstr>
      <vt:lpstr>Simulation Limitations</vt:lpstr>
      <vt:lpstr>Carbonate Example - Simulation</vt:lpstr>
      <vt:lpstr>Carbonate Example - Simulation</vt:lpstr>
      <vt:lpstr>Carbonate Example – Simulation of Bahamas</vt:lpstr>
      <vt:lpstr>Carbonate Example – Simulation West Andros </vt:lpstr>
      <vt:lpstr>Carbonate Example – Simulation West Andros </vt:lpstr>
      <vt:lpstr>Carbonate Example – Simulation West Andros </vt:lpstr>
      <vt:lpstr>Carbonate Example – Simulation West Andros </vt:lpstr>
      <vt:lpstr>Carbonate Example – Simulation West Andros </vt:lpstr>
      <vt:lpstr>Carbonate Example – Simulation West Andros </vt:lpstr>
      <vt:lpstr>PowerPoint Presentation</vt:lpstr>
      <vt:lpstr>PowerPoint Presentation</vt:lpstr>
      <vt:lpstr>Carbonate Example – Simulation West Andros </vt:lpstr>
      <vt:lpstr>Carbonate/Clastic Example - Simulation</vt:lpstr>
      <vt:lpstr>Carbonate/Clastic Example - Simulation</vt:lpstr>
      <vt:lpstr>Carbonate/Clastic Example - Simulation</vt:lpstr>
      <vt:lpstr>Carbonate/Clastic Example - Simulation</vt:lpstr>
      <vt:lpstr>Carbonate/Clastic Example - Simulation</vt:lpstr>
      <vt:lpstr>PowerPoint Presentation</vt:lpstr>
      <vt:lpstr>PowerPoint Presentation</vt:lpstr>
      <vt:lpstr>Carbonate/Clastic Example - Simulation</vt:lpstr>
      <vt:lpstr>PowerPoint Presentation</vt:lpstr>
      <vt:lpstr>Sequence Stratigraphic Principles </vt:lpstr>
      <vt:lpstr>Sequence Stratigraphic Principles </vt:lpstr>
      <vt:lpstr>Sequence Stratigraphic Principles </vt:lpstr>
      <vt:lpstr>Sequence Stratigraphic Principles </vt:lpstr>
      <vt:lpstr>Sequence Stratigraphic Principles </vt:lpstr>
      <vt:lpstr>Sequence Stratigraphic Principles </vt:lpstr>
      <vt:lpstr>Sequence Stratigraphic Principles </vt:lpstr>
      <vt:lpstr>Sequence Stratigraphic Principles </vt:lpstr>
      <vt:lpstr>Sequence Stratigraphic Principles </vt:lpstr>
      <vt:lpstr>Sequence Stratigraphic Principles </vt:lpstr>
      <vt:lpstr>Sequence Stratigraphic Principles </vt:lpstr>
      <vt:lpstr>Sequence Stratigraphic Principles </vt:lpstr>
      <vt:lpstr>Sequence Stratigraphic Principles </vt:lpstr>
      <vt:lpstr>Sequence Stratigraphic Principles </vt:lpstr>
      <vt:lpstr>Sequence Stratigraphic Principles </vt:lpstr>
      <vt:lpstr>Sequence Stratigraphic Principles </vt:lpstr>
      <vt:lpstr>Sequence Stratigraphic Principles </vt:lpstr>
      <vt:lpstr>Sequence Stratigraphic Principles </vt:lpstr>
      <vt:lpstr>Sequence Stratigraphic Principles </vt:lpstr>
      <vt:lpstr>Sequence Stratigraphic Principles </vt:lpstr>
      <vt:lpstr>Sequence Stratigraphic Principles </vt:lpstr>
      <vt:lpstr>Sequence Stratigraphic Principles </vt:lpstr>
      <vt:lpstr>Clastic Example - Simulation</vt:lpstr>
      <vt:lpstr>Clastic Example - Simulation</vt:lpstr>
      <vt:lpstr>Clastic Example - Simulation</vt:lpstr>
      <vt:lpstr>PowerPoint Presentation</vt:lpstr>
      <vt:lpstr>Baltimore Canyon  Interpreted Seismic</vt:lpstr>
      <vt:lpstr>Clastic Example - Simulation</vt:lpstr>
      <vt:lpstr>Clastic Example - Simulation</vt:lpstr>
      <vt:lpstr>Clastic Example - Simulation</vt:lpstr>
      <vt:lpstr>Clastic Example - Simulation</vt:lpstr>
      <vt:lpstr>PowerPoint Presentation</vt:lpstr>
      <vt:lpstr>Clastic Example - Simulation</vt:lpstr>
      <vt:lpstr>Clastic Example - Simulation</vt:lpstr>
      <vt:lpstr>Lecture Ends!!</vt:lpstr>
    </vt:vector>
  </TitlesOfParts>
  <Company>Schlumberger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40pt Arial Narrow bold Master Layout title slide</dc:title>
  <dc:creator>C Kendall</dc:creator>
  <cp:lastModifiedBy>kendall</cp:lastModifiedBy>
  <cp:revision>167</cp:revision>
  <dcterms:created xsi:type="dcterms:W3CDTF">2012-05-08T20:25:58Z</dcterms:created>
  <dcterms:modified xsi:type="dcterms:W3CDTF">2016-03-14T19:01:28Z</dcterms:modified>
</cp:coreProperties>
</file>